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9"/>
  </p:notesMasterIdLst>
  <p:handoutMasterIdLst>
    <p:handoutMasterId r:id="rId70"/>
  </p:handoutMasterIdLst>
  <p:sldIdLst>
    <p:sldId id="436" r:id="rId5"/>
    <p:sldId id="435" r:id="rId6"/>
    <p:sldId id="853" r:id="rId7"/>
    <p:sldId id="900" r:id="rId8"/>
    <p:sldId id="851" r:id="rId9"/>
    <p:sldId id="899" r:id="rId10"/>
    <p:sldId id="901" r:id="rId11"/>
    <p:sldId id="855" r:id="rId12"/>
    <p:sldId id="902" r:id="rId13"/>
    <p:sldId id="856" r:id="rId14"/>
    <p:sldId id="857" r:id="rId15"/>
    <p:sldId id="858" r:id="rId16"/>
    <p:sldId id="859" r:id="rId17"/>
    <p:sldId id="860" r:id="rId18"/>
    <p:sldId id="861" r:id="rId19"/>
    <p:sldId id="862" r:id="rId20"/>
    <p:sldId id="863" r:id="rId21"/>
    <p:sldId id="865" r:id="rId22"/>
    <p:sldId id="866" r:id="rId23"/>
    <p:sldId id="867" r:id="rId24"/>
    <p:sldId id="868" r:id="rId25"/>
    <p:sldId id="869" r:id="rId26"/>
    <p:sldId id="870" r:id="rId27"/>
    <p:sldId id="871" r:id="rId28"/>
    <p:sldId id="874" r:id="rId29"/>
    <p:sldId id="872" r:id="rId30"/>
    <p:sldId id="875" r:id="rId31"/>
    <p:sldId id="877" r:id="rId32"/>
    <p:sldId id="878" r:id="rId33"/>
    <p:sldId id="879" r:id="rId34"/>
    <p:sldId id="882" r:id="rId35"/>
    <p:sldId id="883" r:id="rId36"/>
    <p:sldId id="885" r:id="rId37"/>
    <p:sldId id="886" r:id="rId38"/>
    <p:sldId id="903" r:id="rId39"/>
    <p:sldId id="904" r:id="rId40"/>
    <p:sldId id="562" r:id="rId41"/>
    <p:sldId id="655" r:id="rId42"/>
    <p:sldId id="663" r:id="rId43"/>
    <p:sldId id="604" r:id="rId44"/>
    <p:sldId id="605" r:id="rId45"/>
    <p:sldId id="608" r:id="rId46"/>
    <p:sldId id="606" r:id="rId47"/>
    <p:sldId id="589" r:id="rId48"/>
    <p:sldId id="787" r:id="rId49"/>
    <p:sldId id="672" r:id="rId50"/>
    <p:sldId id="850" r:id="rId51"/>
    <p:sldId id="260" r:id="rId52"/>
    <p:sldId id="261" r:id="rId53"/>
    <p:sldId id="262" r:id="rId54"/>
    <p:sldId id="263" r:id="rId55"/>
    <p:sldId id="264" r:id="rId56"/>
    <p:sldId id="265" r:id="rId57"/>
    <p:sldId id="266" r:id="rId58"/>
    <p:sldId id="267" r:id="rId59"/>
    <p:sldId id="268" r:id="rId60"/>
    <p:sldId id="269" r:id="rId61"/>
    <p:sldId id="270" r:id="rId62"/>
    <p:sldId id="271" r:id="rId63"/>
    <p:sldId id="782" r:id="rId64"/>
    <p:sldId id="852" r:id="rId65"/>
    <p:sldId id="790" r:id="rId66"/>
    <p:sldId id="298" r:id="rId67"/>
    <p:sldId id="503" r:id="rId6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584" userDrawn="1">
          <p15:clr>
            <a:srgbClr val="A4A3A4"/>
          </p15:clr>
        </p15:guide>
        <p15:guide id="4" orient="horz" pos="1776" userDrawn="1">
          <p15:clr>
            <a:srgbClr val="A4A3A4"/>
          </p15:clr>
        </p15:guide>
        <p15:guide id="5" orient="horz" pos="768" userDrawn="1">
          <p15:clr>
            <a:srgbClr val="A4A3A4"/>
          </p15:clr>
        </p15:guide>
        <p15:guide id="6" orient="horz" pos="960" userDrawn="1">
          <p15:clr>
            <a:srgbClr val="A4A3A4"/>
          </p15:clr>
        </p15:guide>
        <p15:guide id="7" orient="horz" pos="3168" userDrawn="1">
          <p15:clr>
            <a:srgbClr val="A4A3A4"/>
          </p15:clr>
        </p15:guide>
        <p15:guide id="8" orient="horz" pos="3936" userDrawn="1">
          <p15:clr>
            <a:srgbClr val="A4A3A4"/>
          </p15:clr>
        </p15:guide>
        <p15:guide id="9" pos="1920" userDrawn="1">
          <p15:clr>
            <a:srgbClr val="A4A3A4"/>
          </p15:clr>
        </p15:guide>
        <p15:guide id="10" pos="4671" userDrawn="1">
          <p15:clr>
            <a:srgbClr val="A4A3A4"/>
          </p15:clr>
        </p15:guide>
        <p15:guide id="11" pos="5363" userDrawn="1">
          <p15:clr>
            <a:srgbClr val="A4A3A4"/>
          </p15:clr>
        </p15:guide>
        <p15:guide id="12" pos="1600" userDrawn="1">
          <p15:clr>
            <a:srgbClr val="A4A3A4"/>
          </p15:clr>
        </p15:guide>
        <p15:guide id="13" pos="704" userDrawn="1">
          <p15:clr>
            <a:srgbClr val="A4A3A4"/>
          </p15:clr>
        </p15:guide>
        <p15:guide id="14" pos="384"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ddy Mauwer" initials="" lastIdx="37" clrIdx="0"/>
  <p:cmAuthor id="1" name="V Wish" initials="VW" lastIdx="0" clrIdx="1"/>
  <p:cmAuthor id="2" name="Vincent Vleugel" initials="VV" lastIdx="4" clrIdx="2">
    <p:extLst>
      <p:ext uri="{19B8F6BF-5375-455C-9EA6-DF929625EA0E}">
        <p15:presenceInfo xmlns:p15="http://schemas.microsoft.com/office/powerpoint/2012/main" userId="S::vv@arisa.nl::6433b8df-a290-4dae-9a33-a4e7a3dfa6c5" providerId="AD"/>
      </p:ext>
    </p:extLst>
  </p:cmAuthor>
  <p:cmAuthor id="3" name="Akky de Kort" initials="AdK" lastIdx="1" clrIdx="3">
    <p:extLst>
      <p:ext uri="{19B8F6BF-5375-455C-9EA6-DF929625EA0E}">
        <p15:presenceInfo xmlns:p15="http://schemas.microsoft.com/office/powerpoint/2012/main" userId="S-1-5-21-3249149997-2730021180-628903937-17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92D2"/>
    <a:srgbClr val="CC006A"/>
    <a:srgbClr val="0099FF"/>
    <a:srgbClr val="73B632"/>
    <a:srgbClr val="595959"/>
    <a:srgbClr val="FFF10B"/>
    <a:srgbClr val="ECA92B"/>
    <a:srgbClr val="F1B737"/>
    <a:srgbClr val="00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59" autoAdjust="0"/>
    <p:restoredTop sz="94725" autoAdjust="0"/>
  </p:normalViewPr>
  <p:slideViewPr>
    <p:cSldViewPr>
      <p:cViewPr varScale="1">
        <p:scale>
          <a:sx n="114" d="100"/>
          <a:sy n="114" d="100"/>
        </p:scale>
        <p:origin x="852" y="114"/>
      </p:cViewPr>
      <p:guideLst>
        <p:guide orient="horz" pos="2160"/>
        <p:guide pos="3840"/>
        <p:guide orient="horz" pos="1584"/>
        <p:guide orient="horz" pos="1776"/>
        <p:guide orient="horz" pos="768"/>
        <p:guide orient="horz" pos="960"/>
        <p:guide orient="horz" pos="3168"/>
        <p:guide orient="horz" pos="3936"/>
        <p:guide pos="1920"/>
        <p:guide pos="4671"/>
        <p:guide pos="5363"/>
        <p:guide pos="1600"/>
        <p:guide pos="704"/>
        <p:guide pos="384"/>
      </p:guideLst>
    </p:cSldViewPr>
  </p:slideViewPr>
  <p:outlineViewPr>
    <p:cViewPr>
      <p:scale>
        <a:sx n="33" d="100"/>
        <a:sy n="33" d="100"/>
      </p:scale>
      <p:origin x="0" y="5088"/>
    </p:cViewPr>
  </p:outlineViewPr>
  <p:notesTextViewPr>
    <p:cViewPr>
      <p:scale>
        <a:sx n="100" d="100"/>
        <a:sy n="100" d="100"/>
      </p:scale>
      <p:origin x="0" y="0"/>
    </p:cViewPr>
  </p:notesTextViewPr>
  <p:sorterViewPr>
    <p:cViewPr>
      <p:scale>
        <a:sx n="40" d="100"/>
        <a:sy n="40" d="100"/>
      </p:scale>
      <p:origin x="0" y="-176"/>
    </p:cViewPr>
  </p:sorterViewPr>
  <p:notesViewPr>
    <p:cSldViewPr snapToGrid="0" snapToObjects="1">
      <p:cViewPr>
        <p:scale>
          <a:sx n="100" d="100"/>
          <a:sy n="100" d="100"/>
        </p:scale>
        <p:origin x="58" y="-1061"/>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009E1A1-5C3E-8248-9CD0-9EA51709DB7D}" type="datetimeFigureOut">
              <a:rPr lang="en-US" smtClean="0"/>
              <a:pPr/>
              <a:t>5/27/2024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60FD2FF-11D6-9C47-961D-E311D0D7FF47}" type="slidenum">
              <a:rPr lang="en-US" smtClean="0"/>
              <a:pPr/>
              <a:t>‹#›</a:t>
            </a:fld>
            <a:endParaRPr lang="en-US" dirty="0"/>
          </a:p>
        </p:txBody>
      </p:sp>
    </p:spTree>
    <p:extLst>
      <p:ext uri="{BB962C8B-B14F-4D97-AF65-F5344CB8AC3E}">
        <p14:creationId xmlns:p14="http://schemas.microsoft.com/office/powerpoint/2010/main" val="4927681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8085463-AF9A-4F48-9331-ED331B8AE479}" type="datetimeFigureOut">
              <a:rPr lang="en-US" smtClean="0"/>
              <a:pPr/>
              <a:t>5/27/2024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marL="0" lvl="0" algn="l" defTabSz="457200" rtl="0" eaLnBrk="1" latinLnBrk="0" hangingPunct="1">
              <a:spcBef>
                <a:spcPts val="600"/>
              </a:spcBef>
              <a:spcAft>
                <a:spcPts val="300"/>
              </a:spcAft>
            </a:pPr>
            <a:r>
              <a:rPr lang="en-US" dirty="0"/>
              <a:t>Click to edit Master text styles</a:t>
            </a:r>
          </a:p>
          <a:p>
            <a:pPr marL="171450" lvl="0" indent="-171450" algn="l" defTabSz="457200" rtl="0" eaLnBrk="1" latinLnBrk="0" hangingPunct="1">
              <a:spcBef>
                <a:spcPts val="300"/>
              </a:spcBef>
              <a:spcAft>
                <a:spcPts val="600"/>
              </a:spcAft>
              <a:buFont typeface="Arial" panose="020B0604020202020204" pitchFamily="34" charset="0"/>
              <a:buChar char="•"/>
            </a:pPr>
            <a:r>
              <a:rPr lang="en-US" dirty="0"/>
              <a:t>Second level</a:t>
            </a:r>
          </a:p>
          <a:p>
            <a:pPr marL="358775" lvl="1" indent="-176213" algn="l" defTabSz="457200" rtl="0" eaLnBrk="1" latinLnBrk="0" hangingPunct="1">
              <a:spcBef>
                <a:spcPts val="0"/>
              </a:spcBef>
              <a:spcAft>
                <a:spcPts val="300"/>
              </a:spcAft>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FDEDD1D-32EF-7E4C-9FE8-590D5729B5C5}" type="slidenum">
              <a:rPr lang="en-US" smtClean="0"/>
              <a:pPr/>
              <a:t>‹#›</a:t>
            </a:fld>
            <a:endParaRPr lang="en-US" dirty="0"/>
          </a:p>
        </p:txBody>
      </p:sp>
    </p:spTree>
    <p:extLst>
      <p:ext uri="{BB962C8B-B14F-4D97-AF65-F5344CB8AC3E}">
        <p14:creationId xmlns:p14="http://schemas.microsoft.com/office/powerpoint/2010/main" val="32122039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lang="en-US" sz="1100" i="0" kern="1200" dirty="0" smtClean="0">
        <a:solidFill>
          <a:schemeClr val="tx1"/>
        </a:solidFill>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lang="en-US" sz="1100" i="0" kern="1200" dirty="0" smtClean="0">
        <a:solidFill>
          <a:schemeClr val="tx1"/>
        </a:solidFill>
        <a:effectLst/>
        <a:latin typeface="Arial" panose="020B0604020202020204" pitchFamily="34" charset="0"/>
        <a:ea typeface="MS PGothic" panose="020B0600070205080204" pitchFamily="34" charset="-128"/>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DEDD1D-32EF-7E4C-9FE8-590D5729B5C5}" type="slidenum">
              <a:rPr lang="en-US" smtClean="0"/>
              <a:pPr/>
              <a:t>1</a:t>
            </a:fld>
            <a:endParaRPr lang="en-US" dirty="0"/>
          </a:p>
        </p:txBody>
      </p:sp>
    </p:spTree>
    <p:extLst>
      <p:ext uri="{BB962C8B-B14F-4D97-AF65-F5344CB8AC3E}">
        <p14:creationId xmlns:p14="http://schemas.microsoft.com/office/powerpoint/2010/main" val="1129896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EDD1D-32EF-7E4C-9FE8-590D5729B5C5}" type="slidenum">
              <a:rPr lang="en-US" smtClean="0"/>
              <a:pPr/>
              <a:t>44</a:t>
            </a:fld>
            <a:endParaRPr lang="en-US" dirty="0"/>
          </a:p>
        </p:txBody>
      </p:sp>
    </p:spTree>
    <p:extLst>
      <p:ext uri="{BB962C8B-B14F-4D97-AF65-F5344CB8AC3E}">
        <p14:creationId xmlns:p14="http://schemas.microsoft.com/office/powerpoint/2010/main" val="422936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local videos</a:t>
            </a:r>
          </a:p>
        </p:txBody>
      </p:sp>
      <p:sp>
        <p:nvSpPr>
          <p:cNvPr id="4" name="Slide Number Placeholder 3"/>
          <p:cNvSpPr>
            <a:spLocks noGrp="1"/>
          </p:cNvSpPr>
          <p:nvPr>
            <p:ph type="sldNum" sz="quarter" idx="5"/>
          </p:nvPr>
        </p:nvSpPr>
        <p:spPr/>
        <p:txBody>
          <a:bodyPr/>
          <a:lstStyle/>
          <a:p>
            <a:fld id="{6FDEDD1D-32EF-7E4C-9FE8-590D5729B5C5}" type="slidenum">
              <a:rPr lang="en-US" smtClean="0"/>
              <a:pPr/>
              <a:t>45</a:t>
            </a:fld>
            <a:endParaRPr lang="en-US" dirty="0"/>
          </a:p>
        </p:txBody>
      </p:sp>
    </p:spTree>
    <p:extLst>
      <p:ext uri="{BB962C8B-B14F-4D97-AF65-F5344CB8AC3E}">
        <p14:creationId xmlns:p14="http://schemas.microsoft.com/office/powerpoint/2010/main" val="1552827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Bef>
                <a:spcPts val="1000"/>
              </a:spcBef>
              <a:spcAft>
                <a:spcPts val="600"/>
              </a:spcAft>
            </a:pPr>
            <a:r>
              <a:rPr lang="en-US" dirty="0"/>
              <a:t>Richard – Community and Environment</a:t>
            </a:r>
          </a:p>
          <a:p>
            <a:pPr>
              <a:spcBef>
                <a:spcPts val="1000"/>
              </a:spcBef>
              <a:spcAft>
                <a:spcPts val="600"/>
              </a:spcAft>
            </a:pPr>
            <a:r>
              <a:rPr lang="en-US" dirty="0"/>
              <a:t>Shallon – Workplace</a:t>
            </a:r>
          </a:p>
          <a:p>
            <a:pPr>
              <a:spcBef>
                <a:spcPts val="1000"/>
              </a:spcBef>
              <a:spcAft>
                <a:spcPts val="600"/>
              </a:spcAft>
            </a:pPr>
            <a:endParaRPr lang="en-US" dirty="0"/>
          </a:p>
        </p:txBody>
      </p:sp>
      <p:sp>
        <p:nvSpPr>
          <p:cNvPr id="4" name="Slide Number Placeholder 3"/>
          <p:cNvSpPr>
            <a:spLocks noGrp="1"/>
          </p:cNvSpPr>
          <p:nvPr>
            <p:ph type="sldNum" sz="quarter" idx="10"/>
          </p:nvPr>
        </p:nvSpPr>
        <p:spPr/>
        <p:txBody>
          <a:bodyPr/>
          <a:lstStyle/>
          <a:p>
            <a:fld id="{6FDEDD1D-32EF-7E4C-9FE8-590D5729B5C5}" type="slidenum">
              <a:rPr lang="en-US" smtClean="0"/>
              <a:pPr/>
              <a:t>46</a:t>
            </a:fld>
            <a:endParaRPr lang="en-US" dirty="0"/>
          </a:p>
        </p:txBody>
      </p:sp>
    </p:spTree>
    <p:extLst>
      <p:ext uri="{BB962C8B-B14F-4D97-AF65-F5344CB8AC3E}">
        <p14:creationId xmlns:p14="http://schemas.microsoft.com/office/powerpoint/2010/main" val="1275126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5:notes"/>
          <p:cNvSpPr txBox="1">
            <a:spLocks noGrp="1"/>
          </p:cNvSpPr>
          <p:nvPr>
            <p:ph type="body" idx="1"/>
          </p:nvPr>
        </p:nvSpPr>
        <p:spPr>
          <a:xfrm>
            <a:off x="685800" y="4524375"/>
            <a:ext cx="5486400" cy="4286250"/>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190" name="Google Shape;190;p5:notes"/>
          <p:cNvSpPr txBox="1">
            <a:spLocks noGrp="1"/>
          </p:cNvSpPr>
          <p:nvPr>
            <p:ph type="sldNum" idx="12"/>
          </p:nvPr>
        </p:nvSpPr>
        <p:spPr>
          <a:xfrm>
            <a:off x="3884613" y="9047097"/>
            <a:ext cx="2971800" cy="47625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685800" y="4524375"/>
            <a:ext cx="5486400" cy="428625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0" name="Google Shape;200;p6: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txBox="1">
            <a:spLocks noGrp="1"/>
          </p:cNvSpPr>
          <p:nvPr>
            <p:ph type="body" idx="1"/>
          </p:nvPr>
        </p:nvSpPr>
        <p:spPr>
          <a:xfrm>
            <a:off x="685800" y="4524375"/>
            <a:ext cx="5486400" cy="428625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7" name="Google Shape;207;p7: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txBox="1">
            <a:spLocks noGrp="1"/>
          </p:cNvSpPr>
          <p:nvPr>
            <p:ph type="body" idx="1"/>
          </p:nvPr>
        </p:nvSpPr>
        <p:spPr>
          <a:xfrm>
            <a:off x="685800" y="4524375"/>
            <a:ext cx="5486400" cy="428625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4" name="Google Shape;214;p8: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9:notes"/>
          <p:cNvSpPr txBox="1">
            <a:spLocks noGrp="1"/>
          </p:cNvSpPr>
          <p:nvPr>
            <p:ph type="body" idx="1"/>
          </p:nvPr>
        </p:nvSpPr>
        <p:spPr>
          <a:xfrm>
            <a:off x="685800" y="4524375"/>
            <a:ext cx="5486400" cy="428625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1" name="Google Shape;221;p9: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txBox="1">
            <a:spLocks noGrp="1"/>
          </p:cNvSpPr>
          <p:nvPr>
            <p:ph type="body" idx="1"/>
          </p:nvPr>
        </p:nvSpPr>
        <p:spPr>
          <a:xfrm>
            <a:off x="685800" y="4524375"/>
            <a:ext cx="5486400" cy="428625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8" name="Google Shape;228;p10: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1:notes"/>
          <p:cNvSpPr txBox="1">
            <a:spLocks noGrp="1"/>
          </p:cNvSpPr>
          <p:nvPr>
            <p:ph type="body" idx="1"/>
          </p:nvPr>
        </p:nvSpPr>
        <p:spPr>
          <a:xfrm>
            <a:off x="685800" y="4524375"/>
            <a:ext cx="5486400" cy="428625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5" name="Google Shape;235;p11: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EDD1D-32EF-7E4C-9FE8-590D5729B5C5}" type="slidenum">
              <a:rPr lang="en-US" smtClean="0"/>
              <a:pPr/>
              <a:t>2</a:t>
            </a:fld>
            <a:endParaRPr lang="en-US" dirty="0"/>
          </a:p>
        </p:txBody>
      </p:sp>
    </p:spTree>
    <p:extLst>
      <p:ext uri="{BB962C8B-B14F-4D97-AF65-F5344CB8AC3E}">
        <p14:creationId xmlns:p14="http://schemas.microsoft.com/office/powerpoint/2010/main" val="887759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txBox="1">
            <a:spLocks noGrp="1"/>
          </p:cNvSpPr>
          <p:nvPr>
            <p:ph type="body" idx="1"/>
          </p:nvPr>
        </p:nvSpPr>
        <p:spPr>
          <a:xfrm>
            <a:off x="685800" y="4524375"/>
            <a:ext cx="5486400" cy="428625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2" name="Google Shape;242;p12: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3:notes"/>
          <p:cNvSpPr txBox="1">
            <a:spLocks noGrp="1"/>
          </p:cNvSpPr>
          <p:nvPr>
            <p:ph type="body" idx="1"/>
          </p:nvPr>
        </p:nvSpPr>
        <p:spPr>
          <a:xfrm>
            <a:off x="685800" y="4524375"/>
            <a:ext cx="5486400" cy="428625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0" name="Google Shape;250;p13: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4:notes"/>
          <p:cNvSpPr txBox="1">
            <a:spLocks noGrp="1"/>
          </p:cNvSpPr>
          <p:nvPr>
            <p:ph type="body" idx="1"/>
          </p:nvPr>
        </p:nvSpPr>
        <p:spPr>
          <a:xfrm>
            <a:off x="685800" y="4524375"/>
            <a:ext cx="5486400" cy="428625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7" name="Google Shape;257;p14: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5:notes"/>
          <p:cNvSpPr txBox="1">
            <a:spLocks noGrp="1"/>
          </p:cNvSpPr>
          <p:nvPr>
            <p:ph type="body" idx="1"/>
          </p:nvPr>
        </p:nvSpPr>
        <p:spPr>
          <a:xfrm>
            <a:off x="685800" y="4524375"/>
            <a:ext cx="5486400" cy="4286250"/>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265" name="Google Shape;265;p15:notes"/>
          <p:cNvSpPr txBox="1">
            <a:spLocks noGrp="1"/>
          </p:cNvSpPr>
          <p:nvPr>
            <p:ph type="sldNum" idx="12"/>
          </p:nvPr>
        </p:nvSpPr>
        <p:spPr>
          <a:xfrm>
            <a:off x="3884613" y="9047097"/>
            <a:ext cx="2971800" cy="47625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58</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a:spLocks noGrp="1" noRot="1" noChangeAspect="1"/>
          </p:cNvSpPr>
          <p:nvPr>
            <p:ph type="sldImg" idx="2"/>
          </p:nvPr>
        </p:nvSpPr>
        <p:spPr>
          <a:xfrm>
            <a:off x="254000" y="714375"/>
            <a:ext cx="6350000" cy="3571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6:notes"/>
          <p:cNvSpPr txBox="1">
            <a:spLocks noGrp="1"/>
          </p:cNvSpPr>
          <p:nvPr>
            <p:ph type="body" idx="1"/>
          </p:nvPr>
        </p:nvSpPr>
        <p:spPr>
          <a:xfrm>
            <a:off x="685800" y="4524375"/>
            <a:ext cx="5486400" cy="4286250"/>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276" name="Google Shape;276;p16:notes"/>
          <p:cNvSpPr txBox="1">
            <a:spLocks noGrp="1"/>
          </p:cNvSpPr>
          <p:nvPr>
            <p:ph type="sldNum" idx="12"/>
          </p:nvPr>
        </p:nvSpPr>
        <p:spPr>
          <a:xfrm>
            <a:off x="3884613" y="9047097"/>
            <a:ext cx="2971800" cy="47625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59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96913"/>
            <a:ext cx="6197600" cy="34861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FDEDD1D-32EF-7E4C-9FE8-590D5729B5C5}" type="slidenum">
              <a:rPr lang="en-US" smtClean="0"/>
              <a:pPr/>
              <a:t>60</a:t>
            </a:fld>
            <a:endParaRPr lang="en-US" dirty="0"/>
          </a:p>
        </p:txBody>
      </p:sp>
    </p:spTree>
    <p:extLst>
      <p:ext uri="{BB962C8B-B14F-4D97-AF65-F5344CB8AC3E}">
        <p14:creationId xmlns:p14="http://schemas.microsoft.com/office/powerpoint/2010/main" val="1208751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3" name="Google Shape;483;p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sz="10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DEDD1D-32EF-7E4C-9FE8-590D5729B5C5}" type="slidenum">
              <a:rPr lang="en-US" smtClean="0"/>
              <a:pPr/>
              <a:t>64</a:t>
            </a:fld>
            <a:endParaRPr lang="en-US" dirty="0"/>
          </a:p>
        </p:txBody>
      </p:sp>
    </p:spTree>
    <p:extLst>
      <p:ext uri="{BB962C8B-B14F-4D97-AF65-F5344CB8AC3E}">
        <p14:creationId xmlns:p14="http://schemas.microsoft.com/office/powerpoint/2010/main" val="3546732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EDD1D-32EF-7E4C-9FE8-590D5729B5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89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01040" y="4415790"/>
            <a:ext cx="5608320" cy="4644390"/>
          </a:xfrm>
        </p:spPr>
        <p:txBody>
          <a:bodyPr>
            <a:normAutofit/>
          </a:bodyPr>
          <a:lstStyle/>
          <a:p>
            <a:pPr marL="0" lvl="0" indent="0">
              <a:lnSpc>
                <a:spcPct val="120000"/>
              </a:lnSpc>
              <a:spcAft>
                <a:spcPts val="600"/>
              </a:spcAft>
              <a:buClr>
                <a:srgbClr val="F7941D"/>
              </a:buClr>
              <a:buFont typeface="Wingdings 3" panose="05040102010807070707" pitchFamily="18" charset="2"/>
              <a:buNone/>
            </a:pPr>
            <a:endParaRPr lang="en-US" sz="105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EDD1D-32EF-7E4C-9FE8-590D5729B5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475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01040" y="4415790"/>
            <a:ext cx="5608320" cy="4644390"/>
          </a:xfrm>
        </p:spPr>
        <p:txBody>
          <a:bodyPr>
            <a:normAutofit/>
          </a:bodyPr>
          <a:lstStyle/>
          <a:p>
            <a:pPr marL="0" lvl="0" indent="0">
              <a:lnSpc>
                <a:spcPct val="120000"/>
              </a:lnSpc>
              <a:spcAft>
                <a:spcPts val="600"/>
              </a:spcAft>
              <a:buClr>
                <a:srgbClr val="F7941D"/>
              </a:buClr>
              <a:buFont typeface="Wingdings 3" panose="05040102010807070707" pitchFamily="18" charset="2"/>
              <a:buNone/>
            </a:pPr>
            <a:endParaRPr lang="en-US" sz="105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EDD1D-32EF-7E4C-9FE8-590D5729B5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4658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01040" y="4415790"/>
            <a:ext cx="5608320" cy="4644390"/>
          </a:xfrm>
        </p:spPr>
        <p:txBody>
          <a:bodyPr>
            <a:normAutofit/>
          </a:bodyPr>
          <a:lstStyle/>
          <a:p>
            <a:pPr marL="0" lvl="0" indent="0">
              <a:lnSpc>
                <a:spcPct val="120000"/>
              </a:lnSpc>
              <a:spcAft>
                <a:spcPts val="600"/>
              </a:spcAft>
              <a:buClr>
                <a:srgbClr val="F7941D"/>
              </a:buClr>
              <a:buFont typeface="Wingdings 3" panose="05040102010807070707" pitchFamily="18" charset="2"/>
              <a:buNone/>
            </a:pPr>
            <a:endParaRPr lang="en-US" sz="105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EDD1D-32EF-7E4C-9FE8-590D5729B5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5501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96913"/>
            <a:ext cx="6197600" cy="3486150"/>
          </a:xfrm>
        </p:spPr>
      </p:sp>
      <p:sp>
        <p:nvSpPr>
          <p:cNvPr id="3" name="Notizenplatzhalter 2"/>
          <p:cNvSpPr>
            <a:spLocks noGrp="1"/>
          </p:cNvSpPr>
          <p:nvPr>
            <p:ph type="body" idx="1"/>
          </p:nvPr>
        </p:nvSpPr>
        <p:spPr/>
        <p:txBody>
          <a:bodyPr/>
          <a:lstStyle/>
          <a:p>
            <a:r>
              <a:rPr lang="de-DE" dirty="0"/>
              <a:t>1. EWAD will identify a Child Rights Specialist to facilitate this session</a:t>
            </a:r>
          </a:p>
          <a:p>
            <a:endParaRPr lang="de-DE" dirty="0"/>
          </a:p>
        </p:txBody>
      </p:sp>
      <p:sp>
        <p:nvSpPr>
          <p:cNvPr id="4" name="Foliennummernplatzhalter 3"/>
          <p:cNvSpPr>
            <a:spLocks noGrp="1"/>
          </p:cNvSpPr>
          <p:nvPr>
            <p:ph type="sldNum" sz="quarter" idx="10"/>
          </p:nvPr>
        </p:nvSpPr>
        <p:spPr/>
        <p:txBody>
          <a:bodyPr/>
          <a:lstStyle/>
          <a:p>
            <a:fld id="{6FDEDD1D-32EF-7E4C-9FE8-590D5729B5C5}" type="slidenum">
              <a:rPr lang="en-US" smtClean="0"/>
              <a:pPr/>
              <a:t>37</a:t>
            </a:fld>
            <a:endParaRPr lang="en-US" dirty="0"/>
          </a:p>
        </p:txBody>
      </p:sp>
    </p:spTree>
    <p:extLst>
      <p:ext uri="{BB962C8B-B14F-4D97-AF65-F5344CB8AC3E}">
        <p14:creationId xmlns:p14="http://schemas.microsoft.com/office/powerpoint/2010/main" val="29215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GB" sz="1050" b="1" kern="1200" dirty="0">
                <a:solidFill>
                  <a:schemeClr val="tx1"/>
                </a:solidFill>
                <a:effectLst/>
                <a:latin typeface="+mn-lt"/>
                <a:ea typeface="+mn-ea"/>
                <a:cs typeface="+mn-cs"/>
              </a:rPr>
              <a:t>Find a Video on Uganda. </a:t>
            </a:r>
          </a:p>
          <a:p>
            <a:r>
              <a:rPr lang="en-GB" sz="1050" b="1" kern="1200" dirty="0">
                <a:solidFill>
                  <a:schemeClr val="tx1"/>
                </a:solidFill>
                <a:effectLst/>
                <a:latin typeface="+mn-lt"/>
                <a:ea typeface="+mn-ea"/>
                <a:cs typeface="+mn-cs"/>
              </a:rPr>
              <a:t>1. Incorporate Videos from Karamoja and Busia. E.g., when celebrating Child labour day, have videos of children. Margaret will link us to the Communication department EWAD – Action to Sharon</a:t>
            </a:r>
          </a:p>
        </p:txBody>
      </p:sp>
      <p:sp>
        <p:nvSpPr>
          <p:cNvPr id="4" name="Slide Number Placeholder 3"/>
          <p:cNvSpPr>
            <a:spLocks noGrp="1"/>
          </p:cNvSpPr>
          <p:nvPr>
            <p:ph type="sldNum" sz="quarter" idx="10"/>
          </p:nvPr>
        </p:nvSpPr>
        <p:spPr/>
        <p:txBody>
          <a:bodyPr/>
          <a:lstStyle/>
          <a:p>
            <a:fld id="{6FDEDD1D-32EF-7E4C-9FE8-590D5729B5C5}" type="slidenum">
              <a:rPr lang="en-US" smtClean="0"/>
              <a:pPr/>
              <a:t>38</a:t>
            </a:fld>
            <a:endParaRPr lang="en-US" dirty="0"/>
          </a:p>
        </p:txBody>
      </p:sp>
    </p:spTree>
    <p:extLst>
      <p:ext uri="{BB962C8B-B14F-4D97-AF65-F5344CB8AC3E}">
        <p14:creationId xmlns:p14="http://schemas.microsoft.com/office/powerpoint/2010/main" val="19047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01040" y="4415790"/>
            <a:ext cx="5608320" cy="4545330"/>
          </a:xfrm>
        </p:spPr>
        <p:txBody>
          <a:bodyPr>
            <a:normAutofit/>
          </a:bodyPr>
          <a:lstStyle/>
          <a:p>
            <a:pPr>
              <a:lnSpc>
                <a:spcPct val="120000"/>
              </a:lnSpc>
              <a:spcBef>
                <a:spcPts val="600"/>
              </a:spcBef>
            </a:pPr>
            <a:endParaRPr lang="en-US" dirty="0"/>
          </a:p>
        </p:txBody>
      </p:sp>
      <p:sp>
        <p:nvSpPr>
          <p:cNvPr id="4" name="Slide Number Placeholder 3"/>
          <p:cNvSpPr>
            <a:spLocks noGrp="1"/>
          </p:cNvSpPr>
          <p:nvPr>
            <p:ph type="sldNum" sz="quarter" idx="10"/>
          </p:nvPr>
        </p:nvSpPr>
        <p:spPr/>
        <p:txBody>
          <a:bodyPr/>
          <a:lstStyle/>
          <a:p>
            <a:fld id="{6FDEDD1D-32EF-7E4C-9FE8-590D5729B5C5}" type="slidenum">
              <a:rPr lang="en-US" smtClean="0"/>
              <a:pPr/>
              <a:t>39</a:t>
            </a:fld>
            <a:endParaRPr lang="en-US" dirty="0"/>
          </a:p>
        </p:txBody>
      </p:sp>
    </p:spTree>
    <p:extLst>
      <p:ext uri="{BB962C8B-B14F-4D97-AF65-F5344CB8AC3E}">
        <p14:creationId xmlns:p14="http://schemas.microsoft.com/office/powerpoint/2010/main" val="3680255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21"/>
          <p:cNvSpPr>
            <a:spLocks noChangeArrowheads="1"/>
          </p:cNvSpPr>
          <p:nvPr userDrawn="1"/>
        </p:nvSpPr>
        <p:spPr bwMode="auto">
          <a:xfrm>
            <a:off x="609601" y="457200"/>
            <a:ext cx="10970684" cy="5943600"/>
          </a:xfrm>
          <a:prstGeom prst="rect">
            <a:avLst/>
          </a:prstGeom>
          <a:solidFill>
            <a:srgbClr val="0092D2"/>
          </a:solidFill>
          <a:ln w="9525">
            <a:noFill/>
            <a:miter lim="800000"/>
            <a:headEnd/>
            <a:tailEnd/>
          </a:ln>
          <a:effectLst>
            <a:outerShdw blurRad="127000" dist="76200" dir="2700000" algn="tl" rotWithShape="0">
              <a:prstClr val="black">
                <a:alpha val="30000"/>
              </a:prstClr>
            </a:outerShdw>
          </a:effectLst>
        </p:spPr>
        <p:txBody>
          <a:bodyPr wrap="none" anchor="ctr">
            <a:prstTxWarp prst="textNoShape">
              <a:avLst/>
            </a:prstTxWarp>
          </a:bodyPr>
          <a:lstStyle/>
          <a:p>
            <a:endParaRPr lang="en-US" sz="1800" dirty="0">
              <a:effectLst>
                <a:outerShdw blurRad="50800" dist="38100" dir="2700000" algn="tl" rotWithShape="0">
                  <a:prstClr val="black">
                    <a:alpha val="40000"/>
                  </a:prstClr>
                </a:outerShdw>
              </a:effectLst>
            </a:endParaRPr>
          </a:p>
        </p:txBody>
      </p:sp>
      <p:sp>
        <p:nvSpPr>
          <p:cNvPr id="2" name="Titel 1"/>
          <p:cNvSpPr>
            <a:spLocks noGrp="1"/>
          </p:cNvSpPr>
          <p:nvPr>
            <p:ph type="title"/>
          </p:nvPr>
        </p:nvSpPr>
        <p:spPr>
          <a:xfrm>
            <a:off x="1138768" y="2971800"/>
            <a:ext cx="9935633" cy="2286000"/>
          </a:xfrm>
          <a:prstGeom prst="rect">
            <a:avLst/>
          </a:prstGeom>
        </p:spPr>
        <p:txBody>
          <a:bodyPr>
            <a:noAutofit/>
          </a:bodyPr>
          <a:lstStyle>
            <a:lvl1pPr>
              <a:lnSpc>
                <a:spcPct val="100000"/>
              </a:lnSpc>
              <a:defRPr sz="5000">
                <a:solidFill>
                  <a:schemeClr val="bg1"/>
                </a:solidFill>
              </a:defRPr>
            </a:lvl1pPr>
          </a:lstStyle>
          <a:p>
            <a:r>
              <a:rPr lang="de-DE" dirty="0"/>
              <a:t>Mastertitelformat bearbeiten</a:t>
            </a:r>
          </a:p>
        </p:txBody>
      </p:sp>
      <p:sp>
        <p:nvSpPr>
          <p:cNvPr id="7" name="Textplatzhalter 6"/>
          <p:cNvSpPr>
            <a:spLocks noGrp="1"/>
          </p:cNvSpPr>
          <p:nvPr>
            <p:ph type="body" sz="quarter" idx="11"/>
          </p:nvPr>
        </p:nvSpPr>
        <p:spPr>
          <a:xfrm>
            <a:off x="1219200" y="4647398"/>
            <a:ext cx="4064000" cy="458002"/>
          </a:xfrm>
          <a:prstGeom prst="rect">
            <a:avLst/>
          </a:prstGeom>
        </p:spPr>
        <p:txBody>
          <a:bodyPr>
            <a:normAutofit/>
          </a:bodyPr>
          <a:lstStyle>
            <a:lvl1pPr marL="0" indent="0">
              <a:buFont typeface="Arial"/>
              <a:buNone/>
              <a:defRPr sz="1600" b="0" i="0">
                <a:solidFill>
                  <a:srgbClr val="FFFFFF"/>
                </a:solidFill>
              </a:defRPr>
            </a:lvl1pPr>
            <a:lvl2pPr marL="457200" indent="0">
              <a:buFont typeface="Arial"/>
              <a:buNone/>
              <a:defRPr b="1">
                <a:solidFill>
                  <a:srgbClr val="FFFFFF"/>
                </a:solidFill>
              </a:defRPr>
            </a:lvl2pPr>
            <a:lvl3pPr marL="914400" indent="0">
              <a:buFont typeface="Arial"/>
              <a:buNone/>
              <a:defRPr b="1">
                <a:solidFill>
                  <a:srgbClr val="FFFFFF"/>
                </a:solidFill>
              </a:defRPr>
            </a:lvl3pPr>
            <a:lvl4pPr marL="1371600" indent="0">
              <a:buFont typeface="Arial"/>
              <a:buNone/>
              <a:defRPr b="1">
                <a:solidFill>
                  <a:srgbClr val="FFFFFF"/>
                </a:solidFill>
              </a:defRPr>
            </a:lvl4pPr>
            <a:lvl5pPr marL="1828800" indent="0">
              <a:buFont typeface="Arial"/>
              <a:buNone/>
              <a:defRPr b="1">
                <a:solidFill>
                  <a:srgbClr val="FFFFFF"/>
                </a:solidFill>
              </a:defRPr>
            </a:lvl5pPr>
          </a:lstStyle>
          <a:p>
            <a:pPr lvl="0"/>
            <a:r>
              <a:rPr lang="de-DE" dirty="0"/>
              <a:t>Mastertextformat bearbeiten</a:t>
            </a:r>
          </a:p>
        </p:txBody>
      </p:sp>
      <p:pic>
        <p:nvPicPr>
          <p:cNvPr id="8" name="Bild 7" descr="Palm_darker-blue.png"/>
          <p:cNvPicPr>
            <a:picLocks noChangeAspect="1"/>
          </p:cNvPicPr>
          <p:nvPr userDrawn="1"/>
        </p:nvPicPr>
        <p:blipFill>
          <a:blip r:embed="rId2">
            <a:lum bright="70000" contrast="-70000"/>
            <a:alphaModFix amt="40000"/>
            <a:extLst>
              <a:ext uri="{28A0092B-C50C-407E-A947-70E740481C1C}">
                <a14:useLocalDpi xmlns:a14="http://schemas.microsoft.com/office/drawing/2010/main" val="0"/>
              </a:ext>
            </a:extLst>
          </a:blip>
          <a:stretch>
            <a:fillRect/>
          </a:stretch>
        </p:blipFill>
        <p:spPr>
          <a:xfrm rot="18012069" flipH="1">
            <a:off x="7918818" y="4298561"/>
            <a:ext cx="1256674" cy="2034821"/>
          </a:xfrm>
          <a:prstGeom prst="rect">
            <a:avLst/>
          </a:prstGeom>
          <a:effectLst>
            <a:outerShdw sx="1000" sy="1000" algn="ctr" rotWithShape="0">
              <a:srgbClr val="000000">
                <a:alpha val="34000"/>
              </a:srgbClr>
            </a:outerShdw>
          </a:effectLst>
        </p:spPr>
      </p:pic>
      <p:pic>
        <p:nvPicPr>
          <p:cNvPr id="4" name="Bild 3"/>
          <p:cNvPicPr>
            <a:picLocks noChangeAspect="1"/>
          </p:cNvPicPr>
          <p:nvPr userDrawn="1"/>
        </p:nvPicPr>
        <p:blipFill>
          <a:blip r:embed="rId3">
            <a:alphaModFix amt="40000"/>
            <a:extLst>
              <a:ext uri="{28A0092B-C50C-407E-A947-70E740481C1C}">
                <a14:useLocalDpi xmlns:a14="http://schemas.microsoft.com/office/drawing/2010/main" val="0"/>
              </a:ext>
            </a:extLst>
          </a:blip>
          <a:stretch>
            <a:fillRect/>
          </a:stretch>
        </p:blipFill>
        <p:spPr>
          <a:xfrm rot="18519653">
            <a:off x="9390605" y="3262951"/>
            <a:ext cx="1738420" cy="2515921"/>
          </a:xfrm>
          <a:prstGeom prst="rect">
            <a:avLst/>
          </a:prstGeom>
        </p:spPr>
      </p:pic>
      <p:pic>
        <p:nvPicPr>
          <p:cNvPr id="15" name="Bild 14" descr="Palm_darker-blue.png"/>
          <p:cNvPicPr>
            <a:picLocks noChangeAspect="1"/>
          </p:cNvPicPr>
          <p:nvPr userDrawn="1"/>
        </p:nvPicPr>
        <p:blipFill>
          <a:blip r:embed="rId2">
            <a:lum bright="70000" contrast="-70000"/>
            <a:alphaModFix amt="20000"/>
            <a:extLst>
              <a:ext uri="{28A0092B-C50C-407E-A947-70E740481C1C}">
                <a14:useLocalDpi xmlns:a14="http://schemas.microsoft.com/office/drawing/2010/main" val="0"/>
              </a:ext>
            </a:extLst>
          </a:blip>
          <a:stretch>
            <a:fillRect/>
          </a:stretch>
        </p:blipFill>
        <p:spPr>
          <a:xfrm rot="15281847" flipH="1">
            <a:off x="10056425" y="1223260"/>
            <a:ext cx="812873" cy="1316213"/>
          </a:xfrm>
          <a:prstGeom prst="rect">
            <a:avLst/>
          </a:prstGeom>
          <a:effectLst>
            <a:outerShdw sx="1000" sy="1000" algn="ctr" rotWithShape="0">
              <a:srgbClr val="000000">
                <a:alpha val="34000"/>
              </a:srgbClr>
            </a:outerShdw>
          </a:effectLst>
        </p:spPr>
      </p:pic>
      <p:pic>
        <p:nvPicPr>
          <p:cNvPr id="16" name="Bild 15"/>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11515978">
            <a:off x="9009343" y="510182"/>
            <a:ext cx="1499317" cy="1220558"/>
          </a:xfrm>
          <a:prstGeom prst="rect">
            <a:avLst/>
          </a:prstGeom>
        </p:spPr>
      </p:pic>
      <p:pic>
        <p:nvPicPr>
          <p:cNvPr id="17" name="Bild 16" descr="Palm_darker-blue.png"/>
          <p:cNvPicPr>
            <a:picLocks noChangeAspect="1"/>
          </p:cNvPicPr>
          <p:nvPr userDrawn="1"/>
        </p:nvPicPr>
        <p:blipFill>
          <a:blip r:embed="rId2">
            <a:lum bright="70000" contrast="-70000"/>
            <a:alphaModFix amt="40000"/>
            <a:extLst>
              <a:ext uri="{28A0092B-C50C-407E-A947-70E740481C1C}">
                <a14:useLocalDpi xmlns:a14="http://schemas.microsoft.com/office/drawing/2010/main" val="0"/>
              </a:ext>
            </a:extLst>
          </a:blip>
          <a:stretch>
            <a:fillRect/>
          </a:stretch>
        </p:blipFill>
        <p:spPr>
          <a:xfrm rot="6259387" flipH="1">
            <a:off x="1790071" y="467427"/>
            <a:ext cx="940294" cy="1522535"/>
          </a:xfrm>
          <a:prstGeom prst="rect">
            <a:avLst/>
          </a:prstGeom>
          <a:effectLst>
            <a:outerShdw sx="1000" sy="1000" algn="ctr" rotWithShape="0">
              <a:srgbClr val="000000">
                <a:alpha val="34000"/>
              </a:srgbClr>
            </a:outerShdw>
          </a:effectLst>
        </p:spPr>
      </p:pic>
      <p:pic>
        <p:nvPicPr>
          <p:cNvPr id="19" name="Bild 18"/>
          <p:cNvPicPr>
            <a:picLocks noChangeAspect="1"/>
          </p:cNvPicPr>
          <p:nvPr userDrawn="1"/>
        </p:nvPicPr>
        <p:blipFill>
          <a:blip r:embed="rId3">
            <a:alphaModFix amt="40000"/>
            <a:extLst>
              <a:ext uri="{28A0092B-C50C-407E-A947-70E740481C1C}">
                <a14:useLocalDpi xmlns:a14="http://schemas.microsoft.com/office/drawing/2010/main" val="0"/>
              </a:ext>
            </a:extLst>
          </a:blip>
          <a:stretch>
            <a:fillRect/>
          </a:stretch>
        </p:blipFill>
        <p:spPr>
          <a:xfrm rot="5231098">
            <a:off x="845491" y="1414953"/>
            <a:ext cx="1300755" cy="1882512"/>
          </a:xfrm>
          <a:prstGeom prst="rect">
            <a:avLst/>
          </a:prstGeom>
        </p:spPr>
      </p:pic>
      <p:pic>
        <p:nvPicPr>
          <p:cNvPr id="21" name="Bild 20" descr="Palm_darker-blue.png"/>
          <p:cNvPicPr>
            <a:picLocks noChangeAspect="1"/>
          </p:cNvPicPr>
          <p:nvPr userDrawn="1"/>
        </p:nvPicPr>
        <p:blipFill>
          <a:blip r:embed="rId2">
            <a:lum bright="70000" contrast="-70000"/>
            <a:alphaModFix amt="20000"/>
            <a:extLst>
              <a:ext uri="{28A0092B-C50C-407E-A947-70E740481C1C}">
                <a14:useLocalDpi xmlns:a14="http://schemas.microsoft.com/office/drawing/2010/main" val="0"/>
              </a:ext>
            </a:extLst>
          </a:blip>
          <a:stretch>
            <a:fillRect/>
          </a:stretch>
        </p:blipFill>
        <p:spPr>
          <a:xfrm rot="12230100" flipH="1">
            <a:off x="6266400" y="504748"/>
            <a:ext cx="1266024" cy="1153103"/>
          </a:xfrm>
          <a:prstGeom prst="rect">
            <a:avLst/>
          </a:prstGeom>
          <a:effectLst>
            <a:outerShdw sx="1000" sy="1000" algn="ctr" rotWithShape="0">
              <a:srgbClr val="000000">
                <a:alpha val="34000"/>
              </a:srgbClr>
            </a:outerShdw>
          </a:effectLst>
        </p:spPr>
      </p:pic>
      <p:pic>
        <p:nvPicPr>
          <p:cNvPr id="22" name="Bild 21"/>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9069070">
            <a:off x="4537349" y="611840"/>
            <a:ext cx="1751355" cy="1425736"/>
          </a:xfrm>
          <a:prstGeom prst="rect">
            <a:avLst/>
          </a:prstGeom>
        </p:spPr>
      </p:pic>
    </p:spTree>
    <p:extLst>
      <p:ext uri="{BB962C8B-B14F-4D97-AF65-F5344CB8AC3E}">
        <p14:creationId xmlns:p14="http://schemas.microsoft.com/office/powerpoint/2010/main" val="2434160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inciples 2,3 &amp; 4">
    <p:bg>
      <p:bgPr>
        <a:solidFill>
          <a:srgbClr val="73B632"/>
        </a:solidFill>
        <a:effectLst/>
      </p:bgPr>
    </p:bg>
    <p:spTree>
      <p:nvGrpSpPr>
        <p:cNvPr id="1" name=""/>
        <p:cNvGrpSpPr/>
        <p:nvPr/>
      </p:nvGrpSpPr>
      <p:grpSpPr>
        <a:xfrm>
          <a:off x="0" y="0"/>
          <a:ext cx="0" cy="0"/>
          <a:chOff x="0" y="0"/>
          <a:chExt cx="0" cy="0"/>
        </a:xfrm>
      </p:grpSpPr>
      <p:pic>
        <p:nvPicPr>
          <p:cNvPr id="7" name="Picture 18" descr="Unite_2lines_Eng_White.png"/>
          <p:cNvPicPr>
            <a:picLocks noChangeAspect="1"/>
          </p:cNvPicPr>
          <p:nvPr userDrawn="1"/>
        </p:nvPicPr>
        <p:blipFill>
          <a:blip r:embed="rId2"/>
          <a:srcRect l="73117"/>
          <a:stretch>
            <a:fillRect/>
          </a:stretch>
        </p:blipFill>
        <p:spPr>
          <a:xfrm>
            <a:off x="10464801" y="6477000"/>
            <a:ext cx="1385455" cy="218586"/>
          </a:xfrm>
          <a:prstGeom prst="rect">
            <a:avLst/>
          </a:prstGeom>
        </p:spPr>
      </p:pic>
      <p:sp>
        <p:nvSpPr>
          <p:cNvPr id="8" name="Textplatzhalter 6"/>
          <p:cNvSpPr txBox="1">
            <a:spLocks/>
          </p:cNvSpPr>
          <p:nvPr userDrawn="1"/>
        </p:nvSpPr>
        <p:spPr>
          <a:xfrm>
            <a:off x="203200" y="6477000"/>
            <a:ext cx="7112000" cy="228600"/>
          </a:xfrm>
          <a:prstGeom prst="rect">
            <a:avLst/>
          </a:prstGeom>
        </p:spPr>
        <p:txBody>
          <a:bodyPr>
            <a:normAutofit fontScale="92500" lnSpcReduction="20000"/>
          </a:bodyPr>
          <a:lstStyle>
            <a:lvl1pPr marL="0" indent="0" algn="l" defTabSz="457200" rtl="0" eaLnBrk="1" latinLnBrk="0" hangingPunct="1">
              <a:spcBef>
                <a:spcPct val="20000"/>
              </a:spcBef>
              <a:buClr>
                <a:srgbClr val="53A6FF"/>
              </a:buClr>
              <a:buSzPct val="100000"/>
              <a:buFont typeface="Arial"/>
              <a:buNone/>
              <a:defRPr sz="1200" b="0" kern="1200" baseline="0">
                <a:solidFill>
                  <a:schemeClr val="bg1"/>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
                <a:srgbClr val="53A6FF"/>
              </a:buClr>
              <a:buSzPct val="100000"/>
              <a:buFont typeface="Arial"/>
              <a:buNone/>
              <a:tabLst/>
              <a:defRPr/>
            </a:pPr>
            <a:r>
              <a:rPr lang="de-DE" sz="1200" dirty="0"/>
              <a:t>Children's Rights in Business Training – Introductory Module</a:t>
            </a:r>
          </a:p>
          <a:p>
            <a:endParaRPr lang="de-DE" sz="1200" dirty="0"/>
          </a:p>
        </p:txBody>
      </p:sp>
      <p:sp>
        <p:nvSpPr>
          <p:cNvPr id="9" name="Titel 1"/>
          <p:cNvSpPr>
            <a:spLocks noGrp="1"/>
          </p:cNvSpPr>
          <p:nvPr>
            <p:ph type="title"/>
          </p:nvPr>
        </p:nvSpPr>
        <p:spPr>
          <a:xfrm>
            <a:off x="711200" y="381000"/>
            <a:ext cx="10871200" cy="1828800"/>
          </a:xfrm>
          <a:prstGeom prst="rect">
            <a:avLst/>
          </a:prstGeom>
        </p:spPr>
        <p:txBody>
          <a:bodyPr lIns="0" tIns="0" rIns="0" bIns="0" anchor="t" anchorCtr="0">
            <a:noAutofit/>
          </a:bodyPr>
          <a:lstStyle>
            <a:lvl1pPr>
              <a:defRPr sz="5400">
                <a:solidFill>
                  <a:schemeClr val="bg1"/>
                </a:solidFill>
              </a:defRPr>
            </a:lvl1pPr>
          </a:lstStyle>
          <a:p>
            <a:r>
              <a:rPr lang="de-DE" dirty="0"/>
              <a:t>Mastertitelformat bearbeiten</a:t>
            </a:r>
          </a:p>
        </p:txBody>
      </p:sp>
    </p:spTree>
    <p:extLst>
      <p:ext uri="{BB962C8B-B14F-4D97-AF65-F5344CB8AC3E}">
        <p14:creationId xmlns:p14="http://schemas.microsoft.com/office/powerpoint/2010/main" val="2048704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rinciples 2,3 &amp; 4">
    <p:bg>
      <p:bgPr>
        <a:solidFill>
          <a:srgbClr val="0092D2"/>
        </a:solidFill>
        <a:effectLst/>
      </p:bgPr>
    </p:bg>
    <p:spTree>
      <p:nvGrpSpPr>
        <p:cNvPr id="1" name=""/>
        <p:cNvGrpSpPr/>
        <p:nvPr/>
      </p:nvGrpSpPr>
      <p:grpSpPr>
        <a:xfrm>
          <a:off x="0" y="0"/>
          <a:ext cx="0" cy="0"/>
          <a:chOff x="0" y="0"/>
          <a:chExt cx="0" cy="0"/>
        </a:xfrm>
      </p:grpSpPr>
      <p:pic>
        <p:nvPicPr>
          <p:cNvPr id="7" name="Picture 18" descr="Unite_2lines_Eng_White.png"/>
          <p:cNvPicPr>
            <a:picLocks noChangeAspect="1"/>
          </p:cNvPicPr>
          <p:nvPr userDrawn="1"/>
        </p:nvPicPr>
        <p:blipFill>
          <a:blip r:embed="rId2"/>
          <a:srcRect l="73117"/>
          <a:stretch>
            <a:fillRect/>
          </a:stretch>
        </p:blipFill>
        <p:spPr>
          <a:xfrm>
            <a:off x="10464801" y="6477000"/>
            <a:ext cx="1385455" cy="218586"/>
          </a:xfrm>
          <a:prstGeom prst="rect">
            <a:avLst/>
          </a:prstGeom>
        </p:spPr>
      </p:pic>
      <p:sp>
        <p:nvSpPr>
          <p:cNvPr id="8" name="Textplatzhalter 6"/>
          <p:cNvSpPr txBox="1">
            <a:spLocks/>
          </p:cNvSpPr>
          <p:nvPr userDrawn="1"/>
        </p:nvSpPr>
        <p:spPr>
          <a:xfrm>
            <a:off x="203200" y="6477000"/>
            <a:ext cx="7112000" cy="228600"/>
          </a:xfrm>
          <a:prstGeom prst="rect">
            <a:avLst/>
          </a:prstGeom>
        </p:spPr>
        <p:txBody>
          <a:bodyPr>
            <a:normAutofit fontScale="92500" lnSpcReduction="20000"/>
          </a:bodyPr>
          <a:lstStyle>
            <a:lvl1pPr marL="0" indent="0" algn="l" defTabSz="457200" rtl="0" eaLnBrk="1" latinLnBrk="0" hangingPunct="1">
              <a:spcBef>
                <a:spcPct val="20000"/>
              </a:spcBef>
              <a:buClr>
                <a:srgbClr val="53A6FF"/>
              </a:buClr>
              <a:buSzPct val="100000"/>
              <a:buFont typeface="Arial"/>
              <a:buNone/>
              <a:defRPr sz="1200" b="0" kern="1200" baseline="0">
                <a:solidFill>
                  <a:schemeClr val="bg1"/>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
                <a:srgbClr val="53A6FF"/>
              </a:buClr>
              <a:buSzPct val="100000"/>
              <a:buFont typeface="Arial"/>
              <a:buNone/>
              <a:tabLst/>
              <a:defRPr/>
            </a:pPr>
            <a:r>
              <a:rPr lang="de-DE" sz="1200" dirty="0"/>
              <a:t>Children's Rights in Business Training – Introductory Module</a:t>
            </a:r>
          </a:p>
          <a:p>
            <a:endParaRPr lang="de-DE" sz="1200" dirty="0"/>
          </a:p>
        </p:txBody>
      </p:sp>
      <p:sp>
        <p:nvSpPr>
          <p:cNvPr id="9" name="Titel 1"/>
          <p:cNvSpPr>
            <a:spLocks noGrp="1"/>
          </p:cNvSpPr>
          <p:nvPr>
            <p:ph type="title"/>
          </p:nvPr>
        </p:nvSpPr>
        <p:spPr>
          <a:xfrm>
            <a:off x="711200" y="381000"/>
            <a:ext cx="10871200" cy="1828800"/>
          </a:xfrm>
          <a:prstGeom prst="rect">
            <a:avLst/>
          </a:prstGeom>
        </p:spPr>
        <p:txBody>
          <a:bodyPr lIns="0" tIns="0" rIns="0" bIns="0" anchor="t" anchorCtr="0">
            <a:noAutofit/>
          </a:bodyPr>
          <a:lstStyle>
            <a:lvl1pPr>
              <a:defRPr sz="5400">
                <a:solidFill>
                  <a:schemeClr val="bg1"/>
                </a:solidFill>
              </a:defRPr>
            </a:lvl1pPr>
          </a:lstStyle>
          <a:p>
            <a:r>
              <a:rPr lang="de-DE" dirty="0"/>
              <a:t>Mastertitelformat bearbeiten</a:t>
            </a:r>
          </a:p>
        </p:txBody>
      </p:sp>
    </p:spTree>
    <p:extLst>
      <p:ext uri="{BB962C8B-B14F-4D97-AF65-F5344CB8AC3E}">
        <p14:creationId xmlns:p14="http://schemas.microsoft.com/office/powerpoint/2010/main" val="3084687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nciples 5 &amp; 6">
    <p:bg>
      <p:bgPr>
        <a:solidFill>
          <a:srgbClr val="CC006A"/>
        </a:solidFill>
        <a:effectLst/>
      </p:bgPr>
    </p:bg>
    <p:spTree>
      <p:nvGrpSpPr>
        <p:cNvPr id="1" name=""/>
        <p:cNvGrpSpPr/>
        <p:nvPr/>
      </p:nvGrpSpPr>
      <p:grpSpPr>
        <a:xfrm>
          <a:off x="0" y="0"/>
          <a:ext cx="0" cy="0"/>
          <a:chOff x="0" y="0"/>
          <a:chExt cx="0" cy="0"/>
        </a:xfrm>
      </p:grpSpPr>
      <p:pic>
        <p:nvPicPr>
          <p:cNvPr id="9" name="Picture 18" descr="Unite_2lines_Eng_White.png"/>
          <p:cNvPicPr>
            <a:picLocks noChangeAspect="1"/>
          </p:cNvPicPr>
          <p:nvPr userDrawn="1"/>
        </p:nvPicPr>
        <p:blipFill>
          <a:blip r:embed="rId2"/>
          <a:srcRect l="73117"/>
          <a:stretch>
            <a:fillRect/>
          </a:stretch>
        </p:blipFill>
        <p:spPr>
          <a:xfrm>
            <a:off x="10464801" y="6477000"/>
            <a:ext cx="1385455" cy="218586"/>
          </a:xfrm>
          <a:prstGeom prst="rect">
            <a:avLst/>
          </a:prstGeom>
        </p:spPr>
      </p:pic>
      <p:sp>
        <p:nvSpPr>
          <p:cNvPr id="10" name="Textplatzhalter 6"/>
          <p:cNvSpPr txBox="1">
            <a:spLocks/>
          </p:cNvSpPr>
          <p:nvPr userDrawn="1"/>
        </p:nvSpPr>
        <p:spPr>
          <a:xfrm>
            <a:off x="203200" y="6477000"/>
            <a:ext cx="7112000" cy="228600"/>
          </a:xfrm>
          <a:prstGeom prst="rect">
            <a:avLst/>
          </a:prstGeom>
        </p:spPr>
        <p:txBody>
          <a:bodyPr>
            <a:normAutofit fontScale="92500" lnSpcReduction="20000"/>
          </a:bodyPr>
          <a:lstStyle>
            <a:lvl1pPr marL="0" indent="0" algn="l" defTabSz="457200" rtl="0" eaLnBrk="1" latinLnBrk="0" hangingPunct="1">
              <a:spcBef>
                <a:spcPct val="20000"/>
              </a:spcBef>
              <a:buClr>
                <a:srgbClr val="53A6FF"/>
              </a:buClr>
              <a:buSzPct val="100000"/>
              <a:buFont typeface="Arial"/>
              <a:buNone/>
              <a:defRPr sz="1200" b="0" kern="1200" baseline="0">
                <a:solidFill>
                  <a:schemeClr val="bg1"/>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
                <a:srgbClr val="53A6FF"/>
              </a:buClr>
              <a:buSzPct val="100000"/>
              <a:buFont typeface="Arial"/>
              <a:buNone/>
              <a:tabLst/>
              <a:defRPr/>
            </a:pPr>
            <a:r>
              <a:rPr lang="de-DE" sz="1200" dirty="0"/>
              <a:t>Children's Rights in Business Training – Introductory Module</a:t>
            </a:r>
          </a:p>
          <a:p>
            <a:endParaRPr lang="de-DE" sz="1200" dirty="0"/>
          </a:p>
        </p:txBody>
      </p:sp>
      <p:sp>
        <p:nvSpPr>
          <p:cNvPr id="13" name="Titel 1"/>
          <p:cNvSpPr>
            <a:spLocks noGrp="1"/>
          </p:cNvSpPr>
          <p:nvPr>
            <p:ph type="title"/>
          </p:nvPr>
        </p:nvSpPr>
        <p:spPr>
          <a:xfrm>
            <a:off x="812800" y="457200"/>
            <a:ext cx="10769600" cy="3048000"/>
          </a:xfrm>
          <a:prstGeom prst="rect">
            <a:avLst/>
          </a:prstGeom>
        </p:spPr>
        <p:txBody>
          <a:bodyPr lIns="0" tIns="0" rIns="0" bIns="0" anchor="t" anchorCtr="0">
            <a:noAutofit/>
          </a:bodyPr>
          <a:lstStyle>
            <a:lvl1pPr>
              <a:defRPr sz="5400">
                <a:solidFill>
                  <a:schemeClr val="bg1"/>
                </a:solidFill>
              </a:defRPr>
            </a:lvl1pPr>
          </a:lstStyle>
          <a:p>
            <a:r>
              <a:rPr lang="de-DE" dirty="0"/>
              <a:t>Mastertitelformat bearbeiten</a:t>
            </a:r>
          </a:p>
        </p:txBody>
      </p:sp>
    </p:spTree>
    <p:extLst>
      <p:ext uri="{BB962C8B-B14F-4D97-AF65-F5344CB8AC3E}">
        <p14:creationId xmlns:p14="http://schemas.microsoft.com/office/powerpoint/2010/main" val="484901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1"/>
            <a:ext cx="2844800" cy="365125"/>
          </a:xfrm>
          <a:prstGeom prst="rect">
            <a:avLst/>
          </a:prstGeom>
        </p:spPr>
        <p:txBody>
          <a:bodyPr/>
          <a:lstStyle/>
          <a:p>
            <a:fld id="{473144ED-927B-5B45-A4E7-8652B75E597C}" type="datetime1">
              <a:rPr lang="en-US" smtClean="0"/>
              <a:pPr/>
              <a:t>5/27/2024</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0E72F2D-B2AC-6244-8A61-4DB2981BEBB5}" type="slidenum">
              <a:rPr lang="en-US" smtClean="0"/>
              <a:pPr/>
              <a:t>‹#›</a:t>
            </a:fld>
            <a:endParaRPr lang="en-US" dirty="0"/>
          </a:p>
        </p:txBody>
      </p:sp>
      <p:sp>
        <p:nvSpPr>
          <p:cNvPr id="6" name="Rectangle 5"/>
          <p:cNvSpPr/>
          <p:nvPr userDrawn="1"/>
        </p:nvSpPr>
        <p:spPr>
          <a:xfrm>
            <a:off x="0" y="0"/>
            <a:ext cx="12192000" cy="6858000"/>
          </a:xfrm>
          <a:prstGeom prst="rect">
            <a:avLst/>
          </a:prstGeom>
          <a:solidFill>
            <a:srgbClr val="009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Text Placeholder 9"/>
          <p:cNvSpPr>
            <a:spLocks noGrp="1"/>
          </p:cNvSpPr>
          <p:nvPr>
            <p:ph type="body" sz="quarter" idx="13" hasCustomPrompt="1"/>
          </p:nvPr>
        </p:nvSpPr>
        <p:spPr>
          <a:xfrm>
            <a:off x="778933" y="393700"/>
            <a:ext cx="6096000" cy="2587006"/>
          </a:xfrm>
          <a:prstGeom prst="rect">
            <a:avLst/>
          </a:prstGeom>
        </p:spPr>
        <p:txBody>
          <a:bodyPr vert="horz"/>
          <a:lstStyle>
            <a:lvl1pPr marL="0">
              <a:lnSpc>
                <a:spcPts val="1920"/>
              </a:lnSpc>
              <a:spcBef>
                <a:spcPts val="0"/>
              </a:spcBef>
              <a:spcAft>
                <a:spcPts val="300"/>
              </a:spcAft>
              <a:buFontTx/>
              <a:buNone/>
              <a:defRPr sz="1400" baseline="0">
                <a:solidFill>
                  <a:schemeClr val="bg1"/>
                </a:solidFill>
                <a:latin typeface="Arial"/>
                <a:cs typeface="Arial"/>
              </a:defRPr>
            </a:lvl1pPr>
            <a:lvl2pPr marL="0">
              <a:spcBef>
                <a:spcPts val="0"/>
              </a:spcBef>
              <a:buFontTx/>
              <a:buNone/>
              <a:defRPr sz="1400">
                <a:solidFill>
                  <a:schemeClr val="bg1"/>
                </a:solidFill>
                <a:latin typeface="Arial"/>
                <a:cs typeface="Arial"/>
              </a:defRPr>
            </a:lvl2pPr>
            <a:lvl3pPr marL="0">
              <a:spcBef>
                <a:spcPts val="0"/>
              </a:spcBef>
              <a:buFontTx/>
              <a:buNone/>
              <a:defRPr sz="1400">
                <a:solidFill>
                  <a:schemeClr val="bg1"/>
                </a:solidFill>
                <a:latin typeface="Arial"/>
                <a:cs typeface="Arial"/>
              </a:defRPr>
            </a:lvl3pPr>
            <a:lvl4pPr marL="0">
              <a:spcBef>
                <a:spcPts val="0"/>
              </a:spcBef>
              <a:buFontTx/>
              <a:buNone/>
              <a:defRPr sz="1400">
                <a:solidFill>
                  <a:schemeClr val="bg1"/>
                </a:solidFill>
                <a:latin typeface="Arial"/>
                <a:cs typeface="Arial"/>
              </a:defRPr>
            </a:lvl4pPr>
            <a:lvl5pPr marL="0">
              <a:spcBef>
                <a:spcPts val="0"/>
              </a:spcBef>
              <a:buFontTx/>
              <a:buNone/>
              <a:defRPr sz="1400">
                <a:solidFill>
                  <a:schemeClr val="bg1"/>
                </a:solidFill>
                <a:latin typeface="Arial"/>
                <a:cs typeface="Arial"/>
              </a:defRPr>
            </a:lvl5pPr>
          </a:lstStyle>
          <a:p>
            <a:pPr lvl="0"/>
            <a:r>
              <a:rPr lang="en-US" dirty="0"/>
              <a:t>For more information please contact</a:t>
            </a:r>
          </a:p>
          <a:p>
            <a:pPr lvl="0"/>
            <a:r>
              <a:rPr lang="en-US" dirty="0"/>
              <a:t>Click to edit name</a:t>
            </a:r>
          </a:p>
          <a:p>
            <a:pPr lvl="0"/>
            <a:r>
              <a:rPr lang="en-US" dirty="0"/>
              <a:t>Title</a:t>
            </a:r>
          </a:p>
          <a:p>
            <a:pPr lvl="0"/>
            <a:r>
              <a:rPr lang="en-US" dirty="0"/>
              <a:t>Telephone and email address</a:t>
            </a:r>
          </a:p>
        </p:txBody>
      </p:sp>
      <p:sp>
        <p:nvSpPr>
          <p:cNvPr id="16" name="Text Placeholder 14"/>
          <p:cNvSpPr>
            <a:spLocks noGrp="1"/>
          </p:cNvSpPr>
          <p:nvPr>
            <p:ph type="body" sz="quarter" idx="14" hasCustomPrompt="1"/>
          </p:nvPr>
        </p:nvSpPr>
        <p:spPr>
          <a:xfrm>
            <a:off x="778933" y="3599772"/>
            <a:ext cx="6096000" cy="2839027"/>
          </a:xfrm>
          <a:prstGeom prst="rect">
            <a:avLst/>
          </a:prstGeom>
        </p:spPr>
        <p:txBody>
          <a:bodyPr vert="horz"/>
          <a:lstStyle>
            <a:lvl1pPr marL="0" marR="0" indent="-342900" algn="l" defTabSz="457200" rtl="0" eaLnBrk="1" fontAlgn="auto" latinLnBrk="0" hangingPunct="1">
              <a:lnSpc>
                <a:spcPts val="1920"/>
              </a:lnSpc>
              <a:spcBef>
                <a:spcPts val="0"/>
              </a:spcBef>
              <a:spcAft>
                <a:spcPts val="300"/>
              </a:spcAft>
              <a:buClrTx/>
              <a:buSzTx/>
              <a:buFontTx/>
              <a:buNone/>
              <a:tabLst/>
              <a:defRPr sz="1400" baseline="0">
                <a:solidFill>
                  <a:srgbClr val="FFFFFF"/>
                </a:solidFill>
                <a:latin typeface="Arial"/>
                <a:cs typeface="Arial"/>
              </a:defRPr>
            </a:lvl1pPr>
            <a:lvl2pPr marL="0">
              <a:spcBef>
                <a:spcPts val="0"/>
              </a:spcBef>
              <a:buFontTx/>
              <a:buNone/>
              <a:defRPr sz="1400">
                <a:solidFill>
                  <a:srgbClr val="FFFFFF"/>
                </a:solidFill>
                <a:latin typeface="Arial"/>
                <a:cs typeface="Arial"/>
              </a:defRPr>
            </a:lvl2pPr>
            <a:lvl3pPr marL="0">
              <a:spcBef>
                <a:spcPts val="0"/>
              </a:spcBef>
              <a:buFontTx/>
              <a:buNone/>
              <a:defRPr sz="1400">
                <a:solidFill>
                  <a:srgbClr val="FFFFFF"/>
                </a:solidFill>
                <a:latin typeface="Arial"/>
                <a:cs typeface="Arial"/>
              </a:defRPr>
            </a:lvl3pPr>
            <a:lvl4pPr marL="0">
              <a:spcBef>
                <a:spcPts val="0"/>
              </a:spcBef>
              <a:buFontTx/>
              <a:buNone/>
              <a:defRPr sz="1400">
                <a:solidFill>
                  <a:srgbClr val="FFFFFF"/>
                </a:solidFill>
                <a:latin typeface="Arial"/>
                <a:cs typeface="Arial"/>
              </a:defRPr>
            </a:lvl4pPr>
            <a:lvl5pPr marL="0">
              <a:spcBef>
                <a:spcPts val="0"/>
              </a:spcBef>
              <a:buFontTx/>
              <a:buNone/>
              <a:defRPr sz="1400">
                <a:solidFill>
                  <a:srgbClr val="FFFFFF"/>
                </a:solidFill>
                <a:latin typeface="Arial"/>
                <a:cs typeface="Arial"/>
              </a:defRPr>
            </a:lvl5pPr>
          </a:lstStyle>
          <a:p>
            <a:pPr lvl="0"/>
            <a:r>
              <a:rPr lang="en-US" dirty="0"/>
              <a:t>Click to edit back cover information</a:t>
            </a:r>
          </a:p>
          <a:p>
            <a:pPr marL="0" marR="0" lvl="0" indent="-342900" algn="l" defTabSz="457200" rtl="0" eaLnBrk="1" fontAlgn="auto" latinLnBrk="0" hangingPunct="1">
              <a:lnSpc>
                <a:spcPts val="1920"/>
              </a:lnSpc>
              <a:spcBef>
                <a:spcPts val="0"/>
              </a:spcBef>
              <a:spcAft>
                <a:spcPts val="300"/>
              </a:spcAft>
              <a:buClrTx/>
              <a:buSzTx/>
              <a:buFontTx/>
              <a:buNone/>
              <a:tabLst/>
              <a:defRPr/>
            </a:pPr>
            <a:r>
              <a:rPr lang="en-US" dirty="0"/>
              <a:t>Click to edit back cover information</a:t>
            </a:r>
          </a:p>
          <a:p>
            <a:pPr marL="0" marR="0" lvl="0" indent="-342900" algn="l" defTabSz="457200" rtl="0" eaLnBrk="1" fontAlgn="auto" latinLnBrk="0" hangingPunct="1">
              <a:lnSpc>
                <a:spcPts val="1920"/>
              </a:lnSpc>
              <a:spcBef>
                <a:spcPts val="0"/>
              </a:spcBef>
              <a:spcAft>
                <a:spcPts val="300"/>
              </a:spcAft>
              <a:buClrTx/>
              <a:buSzTx/>
              <a:buFontTx/>
              <a:buNone/>
              <a:tabLst/>
              <a:defRPr/>
            </a:pPr>
            <a:r>
              <a:rPr lang="en-US" dirty="0"/>
              <a:t>Click to edit back cover information</a:t>
            </a:r>
          </a:p>
          <a:p>
            <a:pPr marL="0" marR="0" lvl="0" indent="-342900" algn="l" defTabSz="457200" rtl="0" eaLnBrk="1" fontAlgn="auto" latinLnBrk="0" hangingPunct="1">
              <a:lnSpc>
                <a:spcPts val="1920"/>
              </a:lnSpc>
              <a:spcBef>
                <a:spcPts val="0"/>
              </a:spcBef>
              <a:spcAft>
                <a:spcPts val="300"/>
              </a:spcAft>
              <a:buClrTx/>
              <a:buSzTx/>
              <a:buFontTx/>
              <a:buNone/>
              <a:tabLst/>
              <a:defRPr/>
            </a:pPr>
            <a:r>
              <a:rPr lang="en-US" dirty="0"/>
              <a:t>Click to edit back cover information</a:t>
            </a:r>
          </a:p>
          <a:p>
            <a:pPr lvl="0"/>
            <a:endParaRPr lang="en-US" dirty="0"/>
          </a:p>
          <a:p>
            <a:pPr marL="0" marR="0" lvl="0" indent="-342900" algn="l" defTabSz="457200" rtl="0" eaLnBrk="1" fontAlgn="auto" latinLnBrk="0" hangingPunct="1">
              <a:lnSpc>
                <a:spcPts val="1920"/>
              </a:lnSpc>
              <a:spcBef>
                <a:spcPts val="0"/>
              </a:spcBef>
              <a:spcAft>
                <a:spcPts val="300"/>
              </a:spcAft>
              <a:buClrTx/>
              <a:buSzTx/>
              <a:buFontTx/>
              <a:buNone/>
              <a:tabLst/>
              <a:defRPr/>
            </a:pPr>
            <a:r>
              <a:rPr lang="en-US" dirty="0"/>
              <a:t>Click to edit back cover information</a:t>
            </a:r>
          </a:p>
          <a:p>
            <a:pPr marL="0" marR="0" lvl="0" indent="-342900" algn="l" defTabSz="457200" rtl="0" eaLnBrk="1" fontAlgn="auto" latinLnBrk="0" hangingPunct="1">
              <a:lnSpc>
                <a:spcPts val="1920"/>
              </a:lnSpc>
              <a:spcBef>
                <a:spcPts val="0"/>
              </a:spcBef>
              <a:spcAft>
                <a:spcPts val="300"/>
              </a:spcAft>
              <a:buClrTx/>
              <a:buSzTx/>
              <a:buFontTx/>
              <a:buNone/>
              <a:tabLst/>
              <a:defRPr/>
            </a:pPr>
            <a:r>
              <a:rPr lang="en-US" dirty="0"/>
              <a:t>Click to edit back cover information</a:t>
            </a:r>
          </a:p>
          <a:p>
            <a:pPr lvl="0"/>
            <a:endParaRPr lang="en-US" dirty="0"/>
          </a:p>
          <a:p>
            <a:pPr lvl="0"/>
            <a:r>
              <a:rPr lang="en-US" dirty="0"/>
              <a:t>Cover photo © goes here</a:t>
            </a:r>
          </a:p>
          <a:p>
            <a:pPr lvl="0"/>
            <a:r>
              <a:rPr lang="en-US" dirty="0"/>
              <a:t>Inside photo © goes here</a:t>
            </a:r>
          </a:p>
        </p:txBody>
      </p:sp>
      <p:pic>
        <p:nvPicPr>
          <p:cNvPr id="10" name="Picture 18" descr="Unite_2lines_Eng_White.png"/>
          <p:cNvPicPr>
            <a:picLocks noChangeAspect="1"/>
          </p:cNvPicPr>
          <p:nvPr userDrawn="1"/>
        </p:nvPicPr>
        <p:blipFill>
          <a:blip r:embed="rId2"/>
          <a:srcRect l="73117"/>
          <a:stretch>
            <a:fillRect/>
          </a:stretch>
        </p:blipFill>
        <p:spPr>
          <a:xfrm>
            <a:off x="10464801" y="6477000"/>
            <a:ext cx="1385455" cy="218586"/>
          </a:xfrm>
          <a:prstGeom prst="rect">
            <a:avLst/>
          </a:prstGeom>
        </p:spPr>
      </p:pic>
      <p:sp>
        <p:nvSpPr>
          <p:cNvPr id="11" name="Textplatzhalter 6"/>
          <p:cNvSpPr txBox="1">
            <a:spLocks/>
          </p:cNvSpPr>
          <p:nvPr userDrawn="1"/>
        </p:nvSpPr>
        <p:spPr>
          <a:xfrm>
            <a:off x="203200" y="6477000"/>
            <a:ext cx="7112000" cy="228600"/>
          </a:xfrm>
          <a:prstGeom prst="rect">
            <a:avLst/>
          </a:prstGeom>
        </p:spPr>
        <p:txBody>
          <a:bodyPr>
            <a:normAutofit fontScale="92500" lnSpcReduction="20000"/>
          </a:bodyPr>
          <a:lstStyle>
            <a:lvl1pPr marL="0" indent="0" algn="l" defTabSz="457200" rtl="0" eaLnBrk="1" latinLnBrk="0" hangingPunct="1">
              <a:spcBef>
                <a:spcPct val="20000"/>
              </a:spcBef>
              <a:buClr>
                <a:srgbClr val="53A6FF"/>
              </a:buClr>
              <a:buSzPct val="100000"/>
              <a:buFont typeface="Arial"/>
              <a:buNone/>
              <a:defRPr sz="1200" b="0" kern="1200" baseline="0">
                <a:solidFill>
                  <a:schemeClr val="bg1"/>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
                <a:srgbClr val="53A6FF"/>
              </a:buClr>
              <a:buSzPct val="100000"/>
              <a:buFont typeface="Arial"/>
              <a:buNone/>
              <a:tabLst/>
              <a:defRPr/>
            </a:pPr>
            <a:r>
              <a:rPr lang="de-DE" sz="1200" dirty="0"/>
              <a:t>Children's Rights in Business Training – Introductory Module</a:t>
            </a:r>
          </a:p>
          <a:p>
            <a:endParaRPr lang="de-DE" sz="12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0" name="Rectangle 21"/>
          <p:cNvSpPr>
            <a:spLocks noChangeArrowheads="1"/>
          </p:cNvSpPr>
          <p:nvPr userDrawn="1"/>
        </p:nvSpPr>
        <p:spPr bwMode="auto">
          <a:xfrm>
            <a:off x="609601" y="457200"/>
            <a:ext cx="10970684" cy="5943600"/>
          </a:xfrm>
          <a:prstGeom prst="rect">
            <a:avLst/>
          </a:prstGeom>
          <a:solidFill>
            <a:srgbClr val="92D050"/>
          </a:solidFill>
          <a:ln w="9525">
            <a:noFill/>
            <a:miter lim="800000"/>
            <a:headEnd/>
            <a:tailEnd/>
          </a:ln>
          <a:effectLst>
            <a:outerShdw blurRad="127000" dist="76200" dir="2700000" algn="tl" rotWithShape="0">
              <a:prstClr val="black">
                <a:alpha val="30000"/>
              </a:prstClr>
            </a:outerShdw>
          </a:effectLst>
        </p:spPr>
        <p:txBody>
          <a:bodyPr wrap="none" anchor="ctr">
            <a:prstTxWarp prst="textNoShape">
              <a:avLst/>
            </a:prstTxWarp>
          </a:bodyPr>
          <a:lstStyle/>
          <a:p>
            <a:endParaRPr lang="en-US" sz="1800" dirty="0">
              <a:effectLst>
                <a:outerShdw blurRad="50800" dist="38100" dir="2700000" algn="tl" rotWithShape="0">
                  <a:prstClr val="black">
                    <a:alpha val="40000"/>
                  </a:prstClr>
                </a:outerShdw>
              </a:effectLst>
            </a:endParaRPr>
          </a:p>
        </p:txBody>
      </p:sp>
      <p:sp>
        <p:nvSpPr>
          <p:cNvPr id="2" name="Titel 1"/>
          <p:cNvSpPr>
            <a:spLocks noGrp="1"/>
          </p:cNvSpPr>
          <p:nvPr>
            <p:ph type="title"/>
          </p:nvPr>
        </p:nvSpPr>
        <p:spPr>
          <a:xfrm>
            <a:off x="1138768" y="2971800"/>
            <a:ext cx="9935633" cy="2286000"/>
          </a:xfrm>
          <a:prstGeom prst="rect">
            <a:avLst/>
          </a:prstGeom>
        </p:spPr>
        <p:txBody>
          <a:bodyPr>
            <a:noAutofit/>
          </a:bodyPr>
          <a:lstStyle>
            <a:lvl1pPr>
              <a:lnSpc>
                <a:spcPct val="100000"/>
              </a:lnSpc>
              <a:defRPr sz="5000">
                <a:solidFill>
                  <a:schemeClr val="bg1"/>
                </a:solidFill>
              </a:defRPr>
            </a:lvl1pPr>
          </a:lstStyle>
          <a:p>
            <a:r>
              <a:rPr lang="de-DE" dirty="0"/>
              <a:t>Mastertitelformat bearbeiten</a:t>
            </a:r>
          </a:p>
        </p:txBody>
      </p:sp>
      <p:sp>
        <p:nvSpPr>
          <p:cNvPr id="7" name="Textplatzhalter 6"/>
          <p:cNvSpPr>
            <a:spLocks noGrp="1"/>
          </p:cNvSpPr>
          <p:nvPr>
            <p:ph type="body" sz="quarter" idx="11"/>
          </p:nvPr>
        </p:nvSpPr>
        <p:spPr>
          <a:xfrm>
            <a:off x="1219200" y="4647398"/>
            <a:ext cx="4064000" cy="458002"/>
          </a:xfrm>
          <a:prstGeom prst="rect">
            <a:avLst/>
          </a:prstGeom>
        </p:spPr>
        <p:txBody>
          <a:bodyPr>
            <a:normAutofit/>
          </a:bodyPr>
          <a:lstStyle>
            <a:lvl1pPr marL="0" indent="0">
              <a:buFont typeface="Arial"/>
              <a:buNone/>
              <a:defRPr sz="1600" b="0" i="0">
                <a:solidFill>
                  <a:srgbClr val="FFFFFF"/>
                </a:solidFill>
              </a:defRPr>
            </a:lvl1pPr>
            <a:lvl2pPr marL="457200" indent="0">
              <a:buFont typeface="Arial"/>
              <a:buNone/>
              <a:defRPr b="1">
                <a:solidFill>
                  <a:srgbClr val="FFFFFF"/>
                </a:solidFill>
              </a:defRPr>
            </a:lvl2pPr>
            <a:lvl3pPr marL="914400" indent="0">
              <a:buFont typeface="Arial"/>
              <a:buNone/>
              <a:defRPr b="1">
                <a:solidFill>
                  <a:srgbClr val="FFFFFF"/>
                </a:solidFill>
              </a:defRPr>
            </a:lvl3pPr>
            <a:lvl4pPr marL="1371600" indent="0">
              <a:buFont typeface="Arial"/>
              <a:buNone/>
              <a:defRPr b="1">
                <a:solidFill>
                  <a:srgbClr val="FFFFFF"/>
                </a:solidFill>
              </a:defRPr>
            </a:lvl4pPr>
            <a:lvl5pPr marL="1828800" indent="0">
              <a:buFont typeface="Arial"/>
              <a:buNone/>
              <a:defRPr b="1">
                <a:solidFill>
                  <a:srgbClr val="FFFFFF"/>
                </a:solidFill>
              </a:defRPr>
            </a:lvl5pPr>
          </a:lstStyle>
          <a:p>
            <a:pPr lvl="0"/>
            <a:r>
              <a:rPr lang="de-DE" dirty="0"/>
              <a:t>Mastertextformat bearbeiten</a:t>
            </a:r>
          </a:p>
        </p:txBody>
      </p:sp>
      <p:pic>
        <p:nvPicPr>
          <p:cNvPr id="8" name="Bild 7" descr="Palm_darker-blue.png"/>
          <p:cNvPicPr>
            <a:picLocks noChangeAspect="1"/>
          </p:cNvPicPr>
          <p:nvPr userDrawn="1"/>
        </p:nvPicPr>
        <p:blipFill>
          <a:blip r:embed="rId2">
            <a:lum bright="70000" contrast="-70000"/>
            <a:alphaModFix amt="40000"/>
            <a:extLst>
              <a:ext uri="{28A0092B-C50C-407E-A947-70E740481C1C}">
                <a14:useLocalDpi xmlns:a14="http://schemas.microsoft.com/office/drawing/2010/main" val="0"/>
              </a:ext>
            </a:extLst>
          </a:blip>
          <a:stretch>
            <a:fillRect/>
          </a:stretch>
        </p:blipFill>
        <p:spPr>
          <a:xfrm rot="18012069" flipH="1">
            <a:off x="7918818" y="4298561"/>
            <a:ext cx="1256674" cy="2034821"/>
          </a:xfrm>
          <a:prstGeom prst="rect">
            <a:avLst/>
          </a:prstGeom>
          <a:effectLst>
            <a:outerShdw sx="1000" sy="1000" algn="ctr" rotWithShape="0">
              <a:srgbClr val="000000">
                <a:alpha val="34000"/>
              </a:srgbClr>
            </a:outerShdw>
          </a:effectLst>
        </p:spPr>
      </p:pic>
      <p:pic>
        <p:nvPicPr>
          <p:cNvPr id="4" name="Bild 3"/>
          <p:cNvPicPr>
            <a:picLocks noChangeAspect="1"/>
          </p:cNvPicPr>
          <p:nvPr userDrawn="1"/>
        </p:nvPicPr>
        <p:blipFill>
          <a:blip r:embed="rId3">
            <a:alphaModFix amt="40000"/>
            <a:extLst>
              <a:ext uri="{28A0092B-C50C-407E-A947-70E740481C1C}">
                <a14:useLocalDpi xmlns:a14="http://schemas.microsoft.com/office/drawing/2010/main" val="0"/>
              </a:ext>
            </a:extLst>
          </a:blip>
          <a:stretch>
            <a:fillRect/>
          </a:stretch>
        </p:blipFill>
        <p:spPr>
          <a:xfrm rot="18519653">
            <a:off x="9390605" y="3262951"/>
            <a:ext cx="1738420" cy="2515921"/>
          </a:xfrm>
          <a:prstGeom prst="rect">
            <a:avLst/>
          </a:prstGeom>
        </p:spPr>
      </p:pic>
      <p:pic>
        <p:nvPicPr>
          <p:cNvPr id="15" name="Bild 14" descr="Palm_darker-blue.png"/>
          <p:cNvPicPr>
            <a:picLocks noChangeAspect="1"/>
          </p:cNvPicPr>
          <p:nvPr userDrawn="1"/>
        </p:nvPicPr>
        <p:blipFill>
          <a:blip r:embed="rId4" cstate="hqprint">
            <a:lum bright="70000" contrast="-70000"/>
            <a:alphaModFix amt="20000"/>
            <a:extLst>
              <a:ext uri="{28A0092B-C50C-407E-A947-70E740481C1C}">
                <a14:useLocalDpi xmlns:a14="http://schemas.microsoft.com/office/drawing/2010/main" val="0"/>
              </a:ext>
            </a:extLst>
          </a:blip>
          <a:stretch>
            <a:fillRect/>
          </a:stretch>
        </p:blipFill>
        <p:spPr>
          <a:xfrm rot="15281847" flipH="1">
            <a:off x="10056425" y="1223260"/>
            <a:ext cx="812873" cy="1316213"/>
          </a:xfrm>
          <a:prstGeom prst="rect">
            <a:avLst/>
          </a:prstGeom>
          <a:effectLst>
            <a:outerShdw sx="1000" sy="1000" algn="ctr" rotWithShape="0">
              <a:srgbClr val="000000">
                <a:alpha val="34000"/>
              </a:srgbClr>
            </a:outerShdw>
          </a:effectLst>
        </p:spPr>
      </p:pic>
      <p:pic>
        <p:nvPicPr>
          <p:cNvPr id="16" name="Bild 15"/>
          <p:cNvPicPr>
            <a:picLocks noChangeAspect="1"/>
          </p:cNvPicPr>
          <p:nvPr userDrawn="1"/>
        </p:nvPicPr>
        <p:blipFill>
          <a:blip r:embed="rId5" cstate="hqprint">
            <a:alphaModFix amt="20000"/>
            <a:extLst>
              <a:ext uri="{28A0092B-C50C-407E-A947-70E740481C1C}">
                <a14:useLocalDpi xmlns:a14="http://schemas.microsoft.com/office/drawing/2010/main" val="0"/>
              </a:ext>
            </a:extLst>
          </a:blip>
          <a:stretch>
            <a:fillRect/>
          </a:stretch>
        </p:blipFill>
        <p:spPr>
          <a:xfrm rot="11515978">
            <a:off x="9009343" y="510182"/>
            <a:ext cx="1499317" cy="1220558"/>
          </a:xfrm>
          <a:prstGeom prst="rect">
            <a:avLst/>
          </a:prstGeom>
        </p:spPr>
      </p:pic>
      <p:pic>
        <p:nvPicPr>
          <p:cNvPr id="17" name="Bild 16" descr="Palm_darker-blue.png"/>
          <p:cNvPicPr>
            <a:picLocks noChangeAspect="1"/>
          </p:cNvPicPr>
          <p:nvPr userDrawn="1"/>
        </p:nvPicPr>
        <p:blipFill>
          <a:blip r:embed="rId6" cstate="hqprint">
            <a:lum bright="70000" contrast="-70000"/>
            <a:alphaModFix amt="40000"/>
            <a:extLst>
              <a:ext uri="{28A0092B-C50C-407E-A947-70E740481C1C}">
                <a14:useLocalDpi xmlns:a14="http://schemas.microsoft.com/office/drawing/2010/main" val="0"/>
              </a:ext>
            </a:extLst>
          </a:blip>
          <a:stretch>
            <a:fillRect/>
          </a:stretch>
        </p:blipFill>
        <p:spPr>
          <a:xfrm rot="6259387" flipH="1">
            <a:off x="1756373" y="470753"/>
            <a:ext cx="940294" cy="1522535"/>
          </a:xfrm>
          <a:prstGeom prst="rect">
            <a:avLst/>
          </a:prstGeom>
          <a:effectLst>
            <a:outerShdw sx="1000" sy="1000" algn="ctr" rotWithShape="0">
              <a:srgbClr val="000000">
                <a:alpha val="34000"/>
              </a:srgbClr>
            </a:outerShdw>
          </a:effectLst>
        </p:spPr>
      </p:pic>
      <p:pic>
        <p:nvPicPr>
          <p:cNvPr id="19" name="Bild 18"/>
          <p:cNvPicPr>
            <a:picLocks noChangeAspect="1"/>
          </p:cNvPicPr>
          <p:nvPr userDrawn="1"/>
        </p:nvPicPr>
        <p:blipFill>
          <a:blip r:embed="rId7" cstate="hqprint">
            <a:alphaModFix amt="40000"/>
            <a:extLst>
              <a:ext uri="{28A0092B-C50C-407E-A947-70E740481C1C}">
                <a14:useLocalDpi xmlns:a14="http://schemas.microsoft.com/office/drawing/2010/main" val="0"/>
              </a:ext>
            </a:extLst>
          </a:blip>
          <a:stretch>
            <a:fillRect/>
          </a:stretch>
        </p:blipFill>
        <p:spPr>
          <a:xfrm rot="5231098">
            <a:off x="845491" y="1414953"/>
            <a:ext cx="1300755" cy="1882512"/>
          </a:xfrm>
          <a:prstGeom prst="rect">
            <a:avLst/>
          </a:prstGeom>
        </p:spPr>
      </p:pic>
      <p:pic>
        <p:nvPicPr>
          <p:cNvPr id="21" name="Bild 20" descr="Palm_darker-blue.png"/>
          <p:cNvPicPr>
            <a:picLocks noChangeAspect="1"/>
          </p:cNvPicPr>
          <p:nvPr userDrawn="1"/>
        </p:nvPicPr>
        <p:blipFill>
          <a:blip r:embed="rId8" cstate="hqprint">
            <a:lum bright="70000" contrast="-70000"/>
            <a:alphaModFix amt="20000"/>
            <a:extLst>
              <a:ext uri="{28A0092B-C50C-407E-A947-70E740481C1C}">
                <a14:useLocalDpi xmlns:a14="http://schemas.microsoft.com/office/drawing/2010/main" val="0"/>
              </a:ext>
            </a:extLst>
          </a:blip>
          <a:stretch>
            <a:fillRect/>
          </a:stretch>
        </p:blipFill>
        <p:spPr>
          <a:xfrm rot="12230100" flipH="1">
            <a:off x="6266400" y="504748"/>
            <a:ext cx="1266024" cy="1153103"/>
          </a:xfrm>
          <a:prstGeom prst="rect">
            <a:avLst/>
          </a:prstGeom>
          <a:effectLst>
            <a:outerShdw sx="1000" sy="1000" algn="ctr" rotWithShape="0">
              <a:srgbClr val="000000">
                <a:alpha val="34000"/>
              </a:srgbClr>
            </a:outerShdw>
          </a:effectLst>
        </p:spPr>
      </p:pic>
      <p:pic>
        <p:nvPicPr>
          <p:cNvPr id="22" name="Bild 21"/>
          <p:cNvPicPr>
            <a:picLocks noChangeAspect="1"/>
          </p:cNvPicPr>
          <p:nvPr userDrawn="1"/>
        </p:nvPicPr>
        <p:blipFill>
          <a:blip r:embed="rId9" cstate="hqprint">
            <a:alphaModFix amt="20000"/>
            <a:extLst>
              <a:ext uri="{28A0092B-C50C-407E-A947-70E740481C1C}">
                <a14:useLocalDpi xmlns:a14="http://schemas.microsoft.com/office/drawing/2010/main" val="0"/>
              </a:ext>
            </a:extLst>
          </a:blip>
          <a:stretch>
            <a:fillRect/>
          </a:stretch>
        </p:blipFill>
        <p:spPr>
          <a:xfrm rot="9069070">
            <a:off x="4537349" y="611840"/>
            <a:ext cx="1751355" cy="1425736"/>
          </a:xfrm>
          <a:prstGeom prst="rect">
            <a:avLst/>
          </a:prstGeom>
        </p:spPr>
      </p:pic>
    </p:spTree>
    <p:extLst>
      <p:ext uri="{BB962C8B-B14F-4D97-AF65-F5344CB8AC3E}">
        <p14:creationId xmlns:p14="http://schemas.microsoft.com/office/powerpoint/2010/main" val="2735820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tandard">
  <p:cSld name="1_Content standard">
    <p:spTree>
      <p:nvGrpSpPr>
        <p:cNvPr id="1" name="Shape 35"/>
        <p:cNvGrpSpPr/>
        <p:nvPr/>
      </p:nvGrpSpPr>
      <p:grpSpPr>
        <a:xfrm>
          <a:off x="0" y="0"/>
          <a:ext cx="0" cy="0"/>
          <a:chOff x="0" y="0"/>
          <a:chExt cx="0" cy="0"/>
        </a:xfrm>
      </p:grpSpPr>
      <p:sp>
        <p:nvSpPr>
          <p:cNvPr id="36" name="Google Shape;36;p49"/>
          <p:cNvSpPr txBox="1">
            <a:spLocks noGrp="1"/>
          </p:cNvSpPr>
          <p:nvPr>
            <p:ph type="title"/>
          </p:nvPr>
        </p:nvSpPr>
        <p:spPr>
          <a:xfrm>
            <a:off x="609600" y="457200"/>
            <a:ext cx="10871200" cy="13716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92D2"/>
              </a:buClr>
              <a:buSzPts val="4400"/>
              <a:buFont typeface="Arial"/>
              <a:buNone/>
              <a:defRPr sz="4400" b="1" i="0" u="none" strike="noStrike" cap="none">
                <a:solidFill>
                  <a:srgbClr val="0092D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49"/>
          <p:cNvSpPr txBox="1">
            <a:spLocks noGrp="1"/>
          </p:cNvSpPr>
          <p:nvPr>
            <p:ph type="body" idx="1"/>
          </p:nvPr>
        </p:nvSpPr>
        <p:spPr>
          <a:xfrm>
            <a:off x="711200" y="2209800"/>
            <a:ext cx="9241368" cy="314876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3A6FF"/>
              </a:buClr>
              <a:buSzPts val="2400"/>
              <a:buFont typeface="Arial"/>
              <a:buChar char="•"/>
              <a:defRPr sz="2400" b="0" i="0" u="none" strike="noStrike" cap="none">
                <a:solidFill>
                  <a:srgbClr val="3F3F3F"/>
                </a:solidFill>
                <a:latin typeface="Arial"/>
                <a:ea typeface="Arial"/>
                <a:cs typeface="Arial"/>
                <a:sym typeface="Arial"/>
              </a:defRPr>
            </a:lvl1pPr>
            <a:lvl2pPr marL="914400" marR="0" lvl="1" indent="-342900" algn="l" rtl="0">
              <a:spcBef>
                <a:spcPts val="360"/>
              </a:spcBef>
              <a:spcAft>
                <a:spcPts val="0"/>
              </a:spcAft>
              <a:buClr>
                <a:srgbClr val="3F3F3F"/>
              </a:buClr>
              <a:buSzPts val="1800"/>
              <a:buFont typeface="Noto Sans Symbols"/>
              <a:buChar char="−"/>
              <a:defRPr sz="1800" b="0" i="0" u="none" strike="noStrike" cap="none">
                <a:solidFill>
                  <a:srgbClr val="3F3F3F"/>
                </a:solidFill>
                <a:latin typeface="Arial"/>
                <a:ea typeface="Arial"/>
                <a:cs typeface="Arial"/>
                <a:sym typeface="Arial"/>
              </a:defRPr>
            </a:lvl2pPr>
            <a:lvl3pPr marL="1371600" marR="0" lvl="2" indent="-330200" algn="l" rtl="0">
              <a:spcBef>
                <a:spcPts val="320"/>
              </a:spcBef>
              <a:spcAft>
                <a:spcPts val="0"/>
              </a:spcAft>
              <a:buClr>
                <a:srgbClr val="3F3F3F"/>
              </a:buClr>
              <a:buSzPts val="1600"/>
              <a:buFont typeface="Noto Sans Symbols"/>
              <a:buChar char="−"/>
              <a:defRPr sz="1600" b="0" i="0" u="none" strike="noStrike" cap="none">
                <a:solidFill>
                  <a:srgbClr val="3F3F3F"/>
                </a:solidFill>
                <a:latin typeface="Arial"/>
                <a:ea typeface="Arial"/>
                <a:cs typeface="Arial"/>
                <a:sym typeface="Arial"/>
              </a:defRPr>
            </a:lvl3pPr>
            <a:lvl4pPr marL="1828800" marR="0" lvl="3" indent="-304800" algn="l" rtl="0">
              <a:spcBef>
                <a:spcPts val="240"/>
              </a:spcBef>
              <a:spcAft>
                <a:spcPts val="0"/>
              </a:spcAft>
              <a:buClr>
                <a:srgbClr val="3F3F3F"/>
              </a:buClr>
              <a:buSzPts val="1200"/>
              <a:buFont typeface="Noto Sans Symbols"/>
              <a:buChar char="−"/>
              <a:defRPr sz="1200" b="0" i="0" u="none" strike="noStrike" cap="none">
                <a:solidFill>
                  <a:srgbClr val="3F3F3F"/>
                </a:solidFill>
                <a:latin typeface="Arial"/>
                <a:ea typeface="Arial"/>
                <a:cs typeface="Arial"/>
                <a:sym typeface="Arial"/>
              </a:defRPr>
            </a:lvl4pPr>
            <a:lvl5pPr marL="2286000" marR="0" lvl="4" indent="-304800" algn="l" rtl="0">
              <a:spcBef>
                <a:spcPts val="240"/>
              </a:spcBef>
              <a:spcAft>
                <a:spcPts val="0"/>
              </a:spcAft>
              <a:buClr>
                <a:srgbClr val="3F3F3F"/>
              </a:buClr>
              <a:buSzPts val="1200"/>
              <a:buFont typeface="Noto Sans Symbols"/>
              <a:buChar char="−"/>
              <a:defRPr sz="1200" b="0" i="0" u="none" strike="noStrike" cap="none">
                <a:solidFill>
                  <a:srgbClr val="3F3F3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49"/>
          <p:cNvSpPr/>
          <p:nvPr/>
        </p:nvSpPr>
        <p:spPr>
          <a:xfrm>
            <a:off x="0" y="6268453"/>
            <a:ext cx="12192000" cy="609600"/>
          </a:xfrm>
          <a:prstGeom prst="rect">
            <a:avLst/>
          </a:prstGeom>
          <a:solidFill>
            <a:srgbClr val="0092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49"/>
          <p:cNvSpPr txBox="1"/>
          <p:nvPr/>
        </p:nvSpPr>
        <p:spPr>
          <a:xfrm>
            <a:off x="203200" y="6477000"/>
            <a:ext cx="7112000" cy="2286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spcBef>
                <a:spcPts val="0"/>
              </a:spcBef>
              <a:spcAft>
                <a:spcPts val="0"/>
              </a:spcAft>
              <a:buClr>
                <a:srgbClr val="53A6FF"/>
              </a:buClr>
              <a:buSzPct val="100000"/>
              <a:buFont typeface="Arial"/>
              <a:buNone/>
            </a:pPr>
            <a:r>
              <a:rPr lang="en-GB" sz="1200" b="0">
                <a:solidFill>
                  <a:schemeClr val="lt1"/>
                </a:solidFill>
                <a:latin typeface="Arial"/>
                <a:ea typeface="Arial"/>
                <a:cs typeface="Arial"/>
                <a:sym typeface="Arial"/>
              </a:rPr>
              <a:t>Children's Rights in Business Training </a:t>
            </a:r>
            <a:endParaRPr/>
          </a:p>
        </p:txBody>
      </p:sp>
    </p:spTree>
    <p:extLst>
      <p:ext uri="{BB962C8B-B14F-4D97-AF65-F5344CB8AC3E}">
        <p14:creationId xmlns:p14="http://schemas.microsoft.com/office/powerpoint/2010/main" val="3512934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hapter Slides_tief">
  <p:cSld name="2_Chapter Slides_tief">
    <p:spTree>
      <p:nvGrpSpPr>
        <p:cNvPr id="1" name="Shape 40"/>
        <p:cNvGrpSpPr/>
        <p:nvPr/>
      </p:nvGrpSpPr>
      <p:grpSpPr>
        <a:xfrm>
          <a:off x="0" y="0"/>
          <a:ext cx="0" cy="0"/>
          <a:chOff x="0" y="0"/>
          <a:chExt cx="0" cy="0"/>
        </a:xfrm>
      </p:grpSpPr>
      <p:sp>
        <p:nvSpPr>
          <p:cNvPr id="41" name="Google Shape;41;p50"/>
          <p:cNvSpPr txBox="1"/>
          <p:nvPr/>
        </p:nvSpPr>
        <p:spPr>
          <a:xfrm>
            <a:off x="1118369" y="2923344"/>
            <a:ext cx="1320467" cy="346364"/>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1400" b="1">
                <a:solidFill>
                  <a:schemeClr val="lt1"/>
                </a:solidFill>
                <a:latin typeface="Arial"/>
                <a:ea typeface="Arial"/>
                <a:cs typeface="Arial"/>
                <a:sym typeface="Arial"/>
              </a:rPr>
              <a:t>SESSION</a:t>
            </a:r>
            <a:endParaRPr/>
          </a:p>
        </p:txBody>
      </p:sp>
      <p:sp>
        <p:nvSpPr>
          <p:cNvPr id="42" name="Google Shape;42;p50"/>
          <p:cNvSpPr/>
          <p:nvPr/>
        </p:nvSpPr>
        <p:spPr>
          <a:xfrm>
            <a:off x="609601" y="2743200"/>
            <a:ext cx="5532967" cy="3048000"/>
          </a:xfrm>
          <a:prstGeom prst="rect">
            <a:avLst/>
          </a:prstGeom>
          <a:solidFill>
            <a:srgbClr val="0092D2"/>
          </a:solidFill>
          <a:ln>
            <a:noFill/>
          </a:ln>
          <a:effectLst>
            <a:outerShdw blurRad="127000" dist="76200" dir="2700000" algn="tl" rotWithShape="0">
              <a:srgbClr val="000000">
                <a:alpha val="29803"/>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50"/>
          <p:cNvSpPr txBox="1"/>
          <p:nvPr/>
        </p:nvSpPr>
        <p:spPr>
          <a:xfrm>
            <a:off x="1118369" y="2925826"/>
            <a:ext cx="1320467" cy="346364"/>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1400" b="1">
                <a:solidFill>
                  <a:schemeClr val="lt1"/>
                </a:solidFill>
                <a:latin typeface="Arial"/>
                <a:ea typeface="Arial"/>
                <a:cs typeface="Arial"/>
                <a:sym typeface="Arial"/>
              </a:rPr>
              <a:t>SESSION</a:t>
            </a:r>
            <a:endParaRPr/>
          </a:p>
        </p:txBody>
      </p:sp>
      <p:sp>
        <p:nvSpPr>
          <p:cNvPr id="44" name="Google Shape;44;p50"/>
          <p:cNvSpPr txBox="1">
            <a:spLocks noGrp="1"/>
          </p:cNvSpPr>
          <p:nvPr>
            <p:ph type="body" idx="1"/>
          </p:nvPr>
        </p:nvSpPr>
        <p:spPr>
          <a:xfrm>
            <a:off x="1117600" y="4343400"/>
            <a:ext cx="4572000" cy="11430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600"/>
              </a:spcBef>
              <a:spcAft>
                <a:spcPts val="0"/>
              </a:spcAft>
              <a:buClr>
                <a:srgbClr val="53A6FF"/>
              </a:buClr>
              <a:buSzPts val="3000"/>
              <a:buFont typeface="Arial"/>
              <a:buNone/>
              <a:defRPr sz="3000" b="1" i="0" u="none" strike="noStrike" cap="none">
                <a:solidFill>
                  <a:schemeClr val="lt1"/>
                </a:solidFill>
                <a:latin typeface="Arial"/>
                <a:ea typeface="Arial"/>
                <a:cs typeface="Arial"/>
                <a:sym typeface="Arial"/>
              </a:defRPr>
            </a:lvl1pPr>
            <a:lvl2pPr marL="914400" marR="0" lvl="1" indent="-342900" algn="l" rtl="0">
              <a:spcBef>
                <a:spcPts val="360"/>
              </a:spcBef>
              <a:spcAft>
                <a:spcPts val="0"/>
              </a:spcAft>
              <a:buClr>
                <a:srgbClr val="3F3F3F"/>
              </a:buClr>
              <a:buSzPts val="1800"/>
              <a:buFont typeface="Noto Sans Symbols"/>
              <a:buChar char="−"/>
              <a:defRPr sz="1800" b="0" i="0" u="none" strike="noStrike" cap="none">
                <a:solidFill>
                  <a:srgbClr val="3F3F3F"/>
                </a:solidFill>
                <a:latin typeface="Arial"/>
                <a:ea typeface="Arial"/>
                <a:cs typeface="Arial"/>
                <a:sym typeface="Arial"/>
              </a:defRPr>
            </a:lvl2pPr>
            <a:lvl3pPr marL="1371600" marR="0" lvl="2" indent="-330200" algn="l" rtl="0">
              <a:spcBef>
                <a:spcPts val="320"/>
              </a:spcBef>
              <a:spcAft>
                <a:spcPts val="0"/>
              </a:spcAft>
              <a:buClr>
                <a:srgbClr val="3F3F3F"/>
              </a:buClr>
              <a:buSzPts val="1600"/>
              <a:buFont typeface="Noto Sans Symbols"/>
              <a:buChar char="−"/>
              <a:defRPr sz="1600" b="0" i="0" u="none" strike="noStrike" cap="none">
                <a:solidFill>
                  <a:srgbClr val="3F3F3F"/>
                </a:solidFill>
                <a:latin typeface="Arial"/>
                <a:ea typeface="Arial"/>
                <a:cs typeface="Arial"/>
                <a:sym typeface="Arial"/>
              </a:defRPr>
            </a:lvl3pPr>
            <a:lvl4pPr marL="1828800" marR="0" lvl="3" indent="-304800" algn="l" rtl="0">
              <a:spcBef>
                <a:spcPts val="240"/>
              </a:spcBef>
              <a:spcAft>
                <a:spcPts val="0"/>
              </a:spcAft>
              <a:buClr>
                <a:srgbClr val="3F3F3F"/>
              </a:buClr>
              <a:buSzPts val="1200"/>
              <a:buFont typeface="Noto Sans Symbols"/>
              <a:buChar char="−"/>
              <a:defRPr sz="1200" b="0" i="0" u="none" strike="noStrike" cap="none">
                <a:solidFill>
                  <a:srgbClr val="3F3F3F"/>
                </a:solidFill>
                <a:latin typeface="Arial"/>
                <a:ea typeface="Arial"/>
                <a:cs typeface="Arial"/>
                <a:sym typeface="Arial"/>
              </a:defRPr>
            </a:lvl4pPr>
            <a:lvl5pPr marL="2286000" marR="0" lvl="4" indent="-304800" algn="l" rtl="0">
              <a:spcBef>
                <a:spcPts val="240"/>
              </a:spcBef>
              <a:spcAft>
                <a:spcPts val="0"/>
              </a:spcAft>
              <a:buClr>
                <a:srgbClr val="3F3F3F"/>
              </a:buClr>
              <a:buSzPts val="1200"/>
              <a:buFont typeface="Noto Sans Symbols"/>
              <a:buChar char="−"/>
              <a:defRPr sz="1200" b="0" i="0" u="none" strike="noStrike" cap="none">
                <a:solidFill>
                  <a:srgbClr val="3F3F3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 name="Google Shape;45;p50"/>
          <p:cNvSpPr txBox="1">
            <a:spLocks noGrp="1"/>
          </p:cNvSpPr>
          <p:nvPr>
            <p:ph type="body" idx="2"/>
          </p:nvPr>
        </p:nvSpPr>
        <p:spPr>
          <a:xfrm>
            <a:off x="1117601" y="3429000"/>
            <a:ext cx="1726431" cy="858564"/>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400"/>
              </a:spcBef>
              <a:spcAft>
                <a:spcPts val="0"/>
              </a:spcAft>
              <a:buClr>
                <a:srgbClr val="53A6FF"/>
              </a:buClr>
              <a:buSzPts val="7000"/>
              <a:buFont typeface="Arial"/>
              <a:buNone/>
              <a:defRPr sz="7000" b="1" i="0" u="none" strike="noStrike" cap="none">
                <a:solidFill>
                  <a:schemeClr val="lt1"/>
                </a:solidFill>
                <a:latin typeface="Arial"/>
                <a:ea typeface="Arial"/>
                <a:cs typeface="Arial"/>
                <a:sym typeface="Arial"/>
              </a:defRPr>
            </a:lvl1pPr>
            <a:lvl2pPr marL="914400" marR="0" lvl="1" indent="-228600" algn="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2pPr>
            <a:lvl3pPr marL="1371600" marR="0" lvl="2" indent="-228600" algn="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3pPr>
            <a:lvl4pPr marL="1828800" marR="0" lvl="3" indent="-228600" algn="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L="2286000" marR="0" lvl="4" indent="-228600" algn="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6" name="Google Shape;46;p50" descr="Palm_darker-blue.png"/>
          <p:cNvPicPr preferRelativeResize="0"/>
          <p:nvPr/>
        </p:nvPicPr>
        <p:blipFill rotWithShape="1">
          <a:blip r:embed="rId2">
            <a:alphaModFix amt="45000"/>
          </a:blip>
          <a:srcRect/>
          <a:stretch/>
        </p:blipFill>
        <p:spPr>
          <a:xfrm rot="1949487" flipH="1">
            <a:off x="2722666" y="4416930"/>
            <a:ext cx="2049525" cy="1866722"/>
          </a:xfrm>
          <a:prstGeom prst="rect">
            <a:avLst/>
          </a:prstGeom>
          <a:noFill/>
          <a:ln>
            <a:noFill/>
          </a:ln>
        </p:spPr>
      </p:pic>
    </p:spTree>
    <p:extLst>
      <p:ext uri="{BB962C8B-B14F-4D97-AF65-F5344CB8AC3E}">
        <p14:creationId xmlns:p14="http://schemas.microsoft.com/office/powerpoint/2010/main" val="383334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bjectives">
  <p:cSld name="Objectives">
    <p:bg>
      <p:bgPr>
        <a:solidFill>
          <a:srgbClr val="CC006A"/>
        </a:solidFill>
        <a:effectLst/>
      </p:bgPr>
    </p:bg>
    <p:spTree>
      <p:nvGrpSpPr>
        <p:cNvPr id="1" name="Shape 47"/>
        <p:cNvGrpSpPr/>
        <p:nvPr/>
      </p:nvGrpSpPr>
      <p:grpSpPr>
        <a:xfrm>
          <a:off x="0" y="0"/>
          <a:ext cx="0" cy="0"/>
          <a:chOff x="0" y="0"/>
          <a:chExt cx="0" cy="0"/>
        </a:xfrm>
      </p:grpSpPr>
      <p:pic>
        <p:nvPicPr>
          <p:cNvPr id="48" name="Google Shape;48;p51" descr="Unite_2lines_Eng_White.png"/>
          <p:cNvPicPr preferRelativeResize="0"/>
          <p:nvPr/>
        </p:nvPicPr>
        <p:blipFill rotWithShape="1">
          <a:blip r:embed="rId2">
            <a:alphaModFix/>
          </a:blip>
          <a:srcRect l="73117"/>
          <a:stretch/>
        </p:blipFill>
        <p:spPr>
          <a:xfrm>
            <a:off x="10464801" y="6477000"/>
            <a:ext cx="1385455" cy="218586"/>
          </a:xfrm>
          <a:prstGeom prst="rect">
            <a:avLst/>
          </a:prstGeom>
          <a:noFill/>
          <a:ln>
            <a:noFill/>
          </a:ln>
        </p:spPr>
      </p:pic>
      <p:sp>
        <p:nvSpPr>
          <p:cNvPr id="49" name="Google Shape;49;p51"/>
          <p:cNvSpPr txBox="1"/>
          <p:nvPr/>
        </p:nvSpPr>
        <p:spPr>
          <a:xfrm>
            <a:off x="203200" y="6477000"/>
            <a:ext cx="7112000" cy="2286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0"/>
              </a:spcBef>
              <a:spcAft>
                <a:spcPts val="0"/>
              </a:spcAft>
              <a:buClr>
                <a:srgbClr val="53A6FF"/>
              </a:buClr>
              <a:buSzPct val="100000"/>
              <a:buFont typeface="Arial"/>
              <a:buNone/>
            </a:pPr>
            <a:r>
              <a:rPr lang="en-GB" sz="1200" b="0">
                <a:solidFill>
                  <a:schemeClr val="lt1"/>
                </a:solidFill>
                <a:latin typeface="Arial"/>
                <a:ea typeface="Arial"/>
                <a:cs typeface="Arial"/>
                <a:sym typeface="Arial"/>
              </a:rPr>
              <a:t>Children's Rights in Business Training – Introductory Module</a:t>
            </a:r>
            <a:endParaRPr/>
          </a:p>
          <a:p>
            <a:pPr marL="0" marR="0" lvl="0" indent="0" algn="l" rtl="0">
              <a:spcBef>
                <a:spcPts val="222"/>
              </a:spcBef>
              <a:spcAft>
                <a:spcPts val="0"/>
              </a:spcAft>
              <a:buClr>
                <a:srgbClr val="53A6FF"/>
              </a:buClr>
              <a:buSzPct val="100000"/>
              <a:buFont typeface="Arial"/>
              <a:buNone/>
            </a:pPr>
            <a:endParaRPr sz="1200" b="0">
              <a:solidFill>
                <a:schemeClr val="lt1"/>
              </a:solidFill>
              <a:latin typeface="Arial"/>
              <a:ea typeface="Arial"/>
              <a:cs typeface="Arial"/>
              <a:sym typeface="Arial"/>
            </a:endParaRPr>
          </a:p>
        </p:txBody>
      </p:sp>
      <p:sp>
        <p:nvSpPr>
          <p:cNvPr id="50" name="Google Shape;50;p51"/>
          <p:cNvSpPr txBox="1">
            <a:spLocks noGrp="1"/>
          </p:cNvSpPr>
          <p:nvPr>
            <p:ph type="title"/>
          </p:nvPr>
        </p:nvSpPr>
        <p:spPr>
          <a:xfrm>
            <a:off x="605369" y="457200"/>
            <a:ext cx="5490632" cy="1371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51"/>
          <p:cNvSpPr txBox="1">
            <a:spLocks noGrp="1"/>
          </p:cNvSpPr>
          <p:nvPr>
            <p:ph type="body" idx="1"/>
          </p:nvPr>
        </p:nvSpPr>
        <p:spPr>
          <a:xfrm>
            <a:off x="606400" y="2209800"/>
            <a:ext cx="5489600" cy="4038600"/>
          </a:xfrm>
          <a:prstGeom prst="rect">
            <a:avLst/>
          </a:prstGeom>
          <a:noFill/>
          <a:ln>
            <a:noFill/>
          </a:ln>
        </p:spPr>
        <p:txBody>
          <a:bodyPr spcFirstLastPara="1" wrap="square" lIns="0" tIns="45700" rIns="0" bIns="45700" anchor="t" anchorCtr="0">
            <a:noAutofit/>
          </a:bodyPr>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Noto Sans Symbols"/>
              <a:buChar char="−"/>
              <a:defRPr sz="24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Noto Sans Symbols"/>
              <a:buChar char="−"/>
              <a:defRPr sz="2400" b="0" i="0" u="none" strike="noStrike" cap="none">
                <a:solidFill>
                  <a:srgbClr val="FFFFFF"/>
                </a:solidFill>
                <a:latin typeface="Arial"/>
                <a:ea typeface="Arial"/>
                <a:cs typeface="Arial"/>
                <a:sym typeface="Arial"/>
              </a:defRPr>
            </a:lvl3pPr>
            <a:lvl4pPr marL="1828800" marR="0" lvl="3" indent="-381000" algn="l" rtl="0">
              <a:spcBef>
                <a:spcPts val="480"/>
              </a:spcBef>
              <a:spcAft>
                <a:spcPts val="0"/>
              </a:spcAft>
              <a:buClr>
                <a:srgbClr val="FFFFFF"/>
              </a:buClr>
              <a:buSzPts val="2400"/>
              <a:buFont typeface="Noto Sans Symbols"/>
              <a:buChar char="−"/>
              <a:defRPr sz="2400" b="0" i="0" u="none" strike="noStrike" cap="none">
                <a:solidFill>
                  <a:srgbClr val="FFFFFF"/>
                </a:solidFill>
                <a:latin typeface="Arial"/>
                <a:ea typeface="Arial"/>
                <a:cs typeface="Arial"/>
                <a:sym typeface="Arial"/>
              </a:defRPr>
            </a:lvl4pPr>
            <a:lvl5pPr marL="2286000" marR="0" lvl="4" indent="-381000" algn="l" rtl="0">
              <a:spcBef>
                <a:spcPts val="480"/>
              </a:spcBef>
              <a:spcAft>
                <a:spcPts val="0"/>
              </a:spcAft>
              <a:buClr>
                <a:srgbClr val="FFFFFF"/>
              </a:buClr>
              <a:buSzPts val="2400"/>
              <a:buFont typeface="Noto Sans Symbols"/>
              <a:buChar char="−"/>
              <a:defRPr sz="24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Google Shape;52;p51"/>
          <p:cNvSpPr>
            <a:spLocks noGrp="1"/>
          </p:cNvSpPr>
          <p:nvPr>
            <p:ph type="pic" idx="2"/>
          </p:nvPr>
        </p:nvSpPr>
        <p:spPr>
          <a:xfrm>
            <a:off x="6091768" y="0"/>
            <a:ext cx="6100233" cy="6248400"/>
          </a:xfrm>
          <a:prstGeom prst="rect">
            <a:avLst/>
          </a:prstGeom>
          <a:noFill/>
          <a:ln>
            <a:noFill/>
          </a:ln>
        </p:spPr>
      </p:sp>
    </p:spTree>
    <p:extLst>
      <p:ext uri="{BB962C8B-B14F-4D97-AF65-F5344CB8AC3E}">
        <p14:creationId xmlns:p14="http://schemas.microsoft.com/office/powerpoint/2010/main" val="271556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A405-7FEB-4149-8CF5-43ADCAA97F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81AF2E-0B45-440D-AB66-F0494C06CE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4D74B5-ADEA-427E-AB85-15A4B13881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08DD04D-7814-469E-BABB-BE808C1CEC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A82D26-F5EE-4B72-AB5A-9268AD472F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35546B-D01B-4547-AB7A-AC7A74D4B919}"/>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A40C587-1C08-42DE-BE40-7A8EAB8A06D1}" type="datetimeFigureOut">
              <a:rPr kumimoji="0" lang="en-GB"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27/05/2024</a:t>
            </a:fld>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C87B4619-1ACF-4B77-9302-0268515CB17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B0D4F5D5-31D5-4BDB-BA80-1F57E448C5EE}"/>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0412243-AF61-4BE0-BFA8-49EABA55EDF0}" type="slidenum">
              <a:rPr kumimoji="0" lang="en-GB"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03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s">
    <p:spTree>
      <p:nvGrpSpPr>
        <p:cNvPr id="1" name=""/>
        <p:cNvGrpSpPr/>
        <p:nvPr/>
      </p:nvGrpSpPr>
      <p:grpSpPr>
        <a:xfrm>
          <a:off x="0" y="0"/>
          <a:ext cx="0" cy="0"/>
          <a:chOff x="0" y="0"/>
          <a:chExt cx="0" cy="0"/>
        </a:xfrm>
      </p:grpSpPr>
      <p:sp>
        <p:nvSpPr>
          <p:cNvPr id="21" name="Rectangle 21"/>
          <p:cNvSpPr>
            <a:spLocks noChangeArrowheads="1"/>
          </p:cNvSpPr>
          <p:nvPr userDrawn="1"/>
        </p:nvSpPr>
        <p:spPr bwMode="auto">
          <a:xfrm>
            <a:off x="609601" y="457200"/>
            <a:ext cx="5532967" cy="3048000"/>
          </a:xfrm>
          <a:prstGeom prst="rect">
            <a:avLst/>
          </a:prstGeom>
          <a:solidFill>
            <a:srgbClr val="0092D2"/>
          </a:solidFill>
          <a:ln w="9525">
            <a:noFill/>
            <a:miter lim="800000"/>
            <a:headEnd/>
            <a:tailEnd/>
          </a:ln>
          <a:effectLst>
            <a:outerShdw blurRad="127000" dist="76200" dir="2700000" algn="tl" rotWithShape="0">
              <a:prstClr val="black">
                <a:alpha val="30000"/>
              </a:prstClr>
            </a:outerShdw>
          </a:effectLst>
        </p:spPr>
        <p:txBody>
          <a:bodyPr wrap="none" anchor="ctr">
            <a:prstTxWarp prst="textNoShape">
              <a:avLst/>
            </a:prstTxWarp>
          </a:bodyPr>
          <a:lstStyle/>
          <a:p>
            <a:pPr lvl="0"/>
            <a:endParaRPr lang="en-US" sz="1800" dirty="0"/>
          </a:p>
        </p:txBody>
      </p:sp>
      <p:sp>
        <p:nvSpPr>
          <p:cNvPr id="13" name="Textfeld 12"/>
          <p:cNvSpPr txBox="1"/>
          <p:nvPr userDrawn="1"/>
        </p:nvSpPr>
        <p:spPr>
          <a:xfrm>
            <a:off x="1118369" y="639826"/>
            <a:ext cx="1320467" cy="346364"/>
          </a:xfrm>
          <a:prstGeom prst="rect">
            <a:avLst/>
          </a:prstGeom>
          <a:noFill/>
        </p:spPr>
        <p:txBody>
          <a:bodyPr wrap="square" lIns="0" tIns="0" rIns="0" bIns="0" rtlCol="0" anchor="b" anchorCtr="0">
            <a:noAutofit/>
          </a:bodyPr>
          <a:lstStyle/>
          <a:p>
            <a:pPr algn="l"/>
            <a:r>
              <a:rPr lang="de-DE" sz="1400" b="1" dirty="0">
                <a:solidFill>
                  <a:schemeClr val="bg1"/>
                </a:solidFill>
                <a:latin typeface="Arial"/>
                <a:cs typeface="Arial"/>
              </a:rPr>
              <a:t>SESSION</a:t>
            </a:r>
          </a:p>
        </p:txBody>
      </p:sp>
      <p:sp>
        <p:nvSpPr>
          <p:cNvPr id="6" name="Textplatzhalter 5"/>
          <p:cNvSpPr>
            <a:spLocks noGrp="1"/>
          </p:cNvSpPr>
          <p:nvPr>
            <p:ph type="body" sz="quarter" idx="15"/>
          </p:nvPr>
        </p:nvSpPr>
        <p:spPr>
          <a:xfrm>
            <a:off x="1117600" y="2057400"/>
            <a:ext cx="4572000" cy="1143000"/>
          </a:xfrm>
          <a:prstGeom prst="rect">
            <a:avLst/>
          </a:prstGeom>
        </p:spPr>
        <p:txBody>
          <a:bodyPr>
            <a:normAutofit/>
          </a:bodyPr>
          <a:lstStyle>
            <a:lvl1pPr marL="0" indent="0">
              <a:buNone/>
              <a:defRPr sz="3000" b="1" i="0" cap="all" baseline="0">
                <a:solidFill>
                  <a:schemeClr val="bg1"/>
                </a:solidFill>
              </a:defRPr>
            </a:lvl1pPr>
          </a:lstStyle>
          <a:p>
            <a:pPr lvl="0"/>
            <a:r>
              <a:rPr lang="de-DE" dirty="0"/>
              <a:t>Mastertextformat bearbeiten</a:t>
            </a:r>
          </a:p>
        </p:txBody>
      </p:sp>
      <p:sp>
        <p:nvSpPr>
          <p:cNvPr id="8" name="Textplatzhalter 7"/>
          <p:cNvSpPr>
            <a:spLocks noGrp="1"/>
          </p:cNvSpPr>
          <p:nvPr>
            <p:ph type="body" sz="quarter" idx="11" hasCustomPrompt="1"/>
          </p:nvPr>
        </p:nvSpPr>
        <p:spPr>
          <a:xfrm>
            <a:off x="1117601" y="1143000"/>
            <a:ext cx="1726431" cy="858564"/>
          </a:xfrm>
          <a:prstGeom prst="rect">
            <a:avLst/>
          </a:prstGeom>
        </p:spPr>
        <p:txBody>
          <a:bodyPr anchor="b" anchorCtr="0">
            <a:noAutofit/>
          </a:bodyPr>
          <a:lstStyle>
            <a:lvl1pPr marL="0" indent="0" algn="l">
              <a:buFont typeface="Arial"/>
              <a:buNone/>
              <a:defRPr sz="7000" b="1">
                <a:solidFill>
                  <a:schemeClr val="bg1"/>
                </a:solidFill>
                <a:latin typeface="Brush Script"/>
                <a:cs typeface="Brush Script"/>
              </a:defRPr>
            </a:lvl1pPr>
            <a:lvl2pPr marL="457200" indent="0" algn="r">
              <a:buFont typeface="Arial"/>
              <a:buNone/>
              <a:defRPr sz="2000">
                <a:solidFill>
                  <a:srgbClr val="FFFFFF"/>
                </a:solidFill>
              </a:defRPr>
            </a:lvl2pPr>
            <a:lvl3pPr marL="914400" indent="0" algn="r">
              <a:buFont typeface="Arial"/>
              <a:buNone/>
              <a:defRPr sz="2000">
                <a:solidFill>
                  <a:srgbClr val="FFFFFF"/>
                </a:solidFill>
              </a:defRPr>
            </a:lvl3pPr>
            <a:lvl4pPr marL="1371600" indent="0" algn="r">
              <a:buFont typeface="Arial"/>
              <a:buNone/>
              <a:defRPr sz="2000">
                <a:solidFill>
                  <a:srgbClr val="FFFFFF"/>
                </a:solidFill>
              </a:defRPr>
            </a:lvl4pPr>
            <a:lvl5pPr marL="1828800" indent="0" algn="r">
              <a:buFont typeface="Arial"/>
              <a:buNone/>
              <a:defRPr sz="2000">
                <a:solidFill>
                  <a:srgbClr val="FFFFFF"/>
                </a:solidFill>
              </a:defRPr>
            </a:lvl5pPr>
          </a:lstStyle>
          <a:p>
            <a:pPr lvl="0"/>
            <a:r>
              <a:rPr lang="de-DE" dirty="0"/>
              <a:t>01</a:t>
            </a:r>
          </a:p>
        </p:txBody>
      </p:sp>
      <p:pic>
        <p:nvPicPr>
          <p:cNvPr id="25" name="Bild 24" descr="Palm_darker-blue.png"/>
          <p:cNvPicPr>
            <a:picLocks noChangeAspect="1"/>
          </p:cNvPicPr>
          <p:nvPr userDrawn="1"/>
        </p:nvPicPr>
        <p:blipFill>
          <a:blip r:embed="rId2">
            <a:lum bright="70000" contrast="-70000"/>
            <a:alphaModFix amt="45000"/>
            <a:extLst>
              <a:ext uri="{28A0092B-C50C-407E-A947-70E740481C1C}">
                <a14:useLocalDpi xmlns:a14="http://schemas.microsoft.com/office/drawing/2010/main" val="0"/>
              </a:ext>
            </a:extLst>
          </a:blip>
          <a:stretch>
            <a:fillRect/>
          </a:stretch>
        </p:blipFill>
        <p:spPr>
          <a:xfrm rot="14561772" flipH="1">
            <a:off x="4226617" y="224421"/>
            <a:ext cx="1275780" cy="2065760"/>
          </a:xfrm>
          <a:prstGeom prst="rect">
            <a:avLst/>
          </a:prstGeom>
          <a:scene3d>
            <a:camera prst="orthographicFront">
              <a:rot lat="0" lon="300000" rev="0"/>
            </a:camera>
            <a:lightRig rig="threePt" dir="t"/>
          </a:scene3d>
        </p:spPr>
      </p:pic>
    </p:spTree>
    <p:extLst>
      <p:ext uri="{BB962C8B-B14F-4D97-AF65-F5344CB8AC3E}">
        <p14:creationId xmlns:p14="http://schemas.microsoft.com/office/powerpoint/2010/main" val="1675494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Slides_tief">
    <p:spTree>
      <p:nvGrpSpPr>
        <p:cNvPr id="1" name=""/>
        <p:cNvGrpSpPr/>
        <p:nvPr/>
      </p:nvGrpSpPr>
      <p:grpSpPr>
        <a:xfrm>
          <a:off x="0" y="0"/>
          <a:ext cx="0" cy="0"/>
          <a:chOff x="0" y="0"/>
          <a:chExt cx="0" cy="0"/>
        </a:xfrm>
      </p:grpSpPr>
      <p:sp>
        <p:nvSpPr>
          <p:cNvPr id="13" name="Textfeld 12"/>
          <p:cNvSpPr txBox="1"/>
          <p:nvPr userDrawn="1"/>
        </p:nvSpPr>
        <p:spPr>
          <a:xfrm>
            <a:off x="1118369" y="2923344"/>
            <a:ext cx="1320467" cy="346364"/>
          </a:xfrm>
          <a:prstGeom prst="rect">
            <a:avLst/>
          </a:prstGeom>
          <a:noFill/>
        </p:spPr>
        <p:txBody>
          <a:bodyPr wrap="square" lIns="0" tIns="0" rIns="0" bIns="0" rtlCol="0" anchor="b" anchorCtr="0">
            <a:noAutofit/>
          </a:bodyPr>
          <a:lstStyle/>
          <a:p>
            <a:pPr algn="l"/>
            <a:r>
              <a:rPr lang="de-DE" sz="1400" b="1" dirty="0">
                <a:solidFill>
                  <a:schemeClr val="bg1"/>
                </a:solidFill>
                <a:latin typeface="Arial"/>
                <a:cs typeface="Arial"/>
              </a:rPr>
              <a:t>SESSION</a:t>
            </a:r>
          </a:p>
        </p:txBody>
      </p:sp>
      <p:sp>
        <p:nvSpPr>
          <p:cNvPr id="14" name="Rectangle 21"/>
          <p:cNvSpPr>
            <a:spLocks noChangeArrowheads="1"/>
          </p:cNvSpPr>
          <p:nvPr userDrawn="1"/>
        </p:nvSpPr>
        <p:spPr bwMode="auto">
          <a:xfrm>
            <a:off x="609601" y="2743200"/>
            <a:ext cx="5532967" cy="3048000"/>
          </a:xfrm>
          <a:prstGeom prst="rect">
            <a:avLst/>
          </a:prstGeom>
          <a:solidFill>
            <a:srgbClr val="0092D2"/>
          </a:solidFill>
          <a:ln w="9525">
            <a:noFill/>
            <a:miter lim="800000"/>
            <a:headEnd/>
            <a:tailEnd/>
          </a:ln>
          <a:effectLst>
            <a:outerShdw blurRad="127000" dist="76200" dir="2700000" algn="tl" rotWithShape="0">
              <a:prstClr val="black">
                <a:alpha val="30000"/>
              </a:prstClr>
            </a:outerShdw>
          </a:effectLst>
        </p:spPr>
        <p:txBody>
          <a:bodyPr wrap="none" anchor="ctr">
            <a:prstTxWarp prst="textNoShape">
              <a:avLst/>
            </a:prstTxWarp>
          </a:bodyPr>
          <a:lstStyle/>
          <a:p>
            <a:pPr lvl="0"/>
            <a:endParaRPr lang="en-US" sz="1800" dirty="0"/>
          </a:p>
        </p:txBody>
      </p:sp>
      <p:sp>
        <p:nvSpPr>
          <p:cNvPr id="15" name="Textfeld 14"/>
          <p:cNvSpPr txBox="1"/>
          <p:nvPr userDrawn="1"/>
        </p:nvSpPr>
        <p:spPr>
          <a:xfrm>
            <a:off x="1118369" y="2925826"/>
            <a:ext cx="1320467" cy="346364"/>
          </a:xfrm>
          <a:prstGeom prst="rect">
            <a:avLst/>
          </a:prstGeom>
          <a:noFill/>
        </p:spPr>
        <p:txBody>
          <a:bodyPr wrap="square" lIns="0" tIns="0" rIns="0" bIns="0" rtlCol="0" anchor="b" anchorCtr="0">
            <a:noAutofit/>
          </a:bodyPr>
          <a:lstStyle/>
          <a:p>
            <a:pPr algn="l"/>
            <a:r>
              <a:rPr lang="de-DE" sz="1400" b="1" dirty="0">
                <a:solidFill>
                  <a:schemeClr val="bg1"/>
                </a:solidFill>
                <a:latin typeface="Arial"/>
                <a:cs typeface="Arial"/>
              </a:rPr>
              <a:t>SESSION</a:t>
            </a:r>
          </a:p>
        </p:txBody>
      </p:sp>
      <p:sp>
        <p:nvSpPr>
          <p:cNvPr id="16" name="Textplatzhalter 5"/>
          <p:cNvSpPr>
            <a:spLocks noGrp="1"/>
          </p:cNvSpPr>
          <p:nvPr>
            <p:ph type="body" sz="quarter" idx="15"/>
          </p:nvPr>
        </p:nvSpPr>
        <p:spPr>
          <a:xfrm>
            <a:off x="1117600" y="4343400"/>
            <a:ext cx="4572000" cy="1143000"/>
          </a:xfrm>
          <a:prstGeom prst="rect">
            <a:avLst/>
          </a:prstGeom>
        </p:spPr>
        <p:txBody>
          <a:bodyPr>
            <a:normAutofit/>
          </a:bodyPr>
          <a:lstStyle>
            <a:lvl1pPr marL="0" indent="0">
              <a:buNone/>
              <a:defRPr sz="3000" b="1" i="0" cap="all" baseline="0">
                <a:solidFill>
                  <a:schemeClr val="bg1"/>
                </a:solidFill>
              </a:defRPr>
            </a:lvl1pPr>
          </a:lstStyle>
          <a:p>
            <a:pPr lvl="0"/>
            <a:r>
              <a:rPr lang="de-DE" dirty="0"/>
              <a:t>Mastertextformat bearbeiten</a:t>
            </a:r>
          </a:p>
        </p:txBody>
      </p:sp>
      <p:sp>
        <p:nvSpPr>
          <p:cNvPr id="17" name="Textplatzhalter 7"/>
          <p:cNvSpPr>
            <a:spLocks noGrp="1"/>
          </p:cNvSpPr>
          <p:nvPr>
            <p:ph type="body" sz="quarter" idx="11" hasCustomPrompt="1"/>
          </p:nvPr>
        </p:nvSpPr>
        <p:spPr>
          <a:xfrm>
            <a:off x="1117601" y="3429000"/>
            <a:ext cx="1726431" cy="858564"/>
          </a:xfrm>
          <a:prstGeom prst="rect">
            <a:avLst/>
          </a:prstGeom>
        </p:spPr>
        <p:txBody>
          <a:bodyPr anchor="b" anchorCtr="0">
            <a:noAutofit/>
          </a:bodyPr>
          <a:lstStyle>
            <a:lvl1pPr marL="0" indent="0" algn="l">
              <a:buFont typeface="Arial"/>
              <a:buNone/>
              <a:defRPr sz="7000" b="1">
                <a:solidFill>
                  <a:schemeClr val="bg1"/>
                </a:solidFill>
                <a:latin typeface="Kasuki"/>
                <a:cs typeface="Kasuki"/>
              </a:defRPr>
            </a:lvl1pPr>
            <a:lvl2pPr marL="457200" indent="0" algn="r">
              <a:buFont typeface="Arial"/>
              <a:buNone/>
              <a:defRPr sz="2000">
                <a:solidFill>
                  <a:srgbClr val="FFFFFF"/>
                </a:solidFill>
              </a:defRPr>
            </a:lvl2pPr>
            <a:lvl3pPr marL="914400" indent="0" algn="r">
              <a:buFont typeface="Arial"/>
              <a:buNone/>
              <a:defRPr sz="2000">
                <a:solidFill>
                  <a:srgbClr val="FFFFFF"/>
                </a:solidFill>
              </a:defRPr>
            </a:lvl3pPr>
            <a:lvl4pPr marL="1371600" indent="0" algn="r">
              <a:buFont typeface="Arial"/>
              <a:buNone/>
              <a:defRPr sz="2000">
                <a:solidFill>
                  <a:srgbClr val="FFFFFF"/>
                </a:solidFill>
              </a:defRPr>
            </a:lvl4pPr>
            <a:lvl5pPr marL="1828800" indent="0" algn="r">
              <a:buFont typeface="Arial"/>
              <a:buNone/>
              <a:defRPr sz="2000">
                <a:solidFill>
                  <a:srgbClr val="FFFFFF"/>
                </a:solidFill>
              </a:defRPr>
            </a:lvl5pPr>
          </a:lstStyle>
          <a:p>
            <a:pPr lvl="0"/>
            <a:r>
              <a:rPr lang="de-DE" dirty="0"/>
              <a:t>01</a:t>
            </a:r>
          </a:p>
        </p:txBody>
      </p:sp>
      <p:pic>
        <p:nvPicPr>
          <p:cNvPr id="27" name="Bild 26" descr="Palm_darker-blue.png"/>
          <p:cNvPicPr>
            <a:picLocks noChangeAspect="1"/>
          </p:cNvPicPr>
          <p:nvPr userDrawn="1"/>
        </p:nvPicPr>
        <p:blipFill>
          <a:blip r:embed="rId2">
            <a:lum bright="70000" contrast="-70000"/>
            <a:alphaModFix amt="45000"/>
            <a:extLst>
              <a:ext uri="{28A0092B-C50C-407E-A947-70E740481C1C}">
                <a14:useLocalDpi xmlns:a14="http://schemas.microsoft.com/office/drawing/2010/main" val="0"/>
              </a:ext>
            </a:extLst>
          </a:blip>
          <a:stretch>
            <a:fillRect/>
          </a:stretch>
        </p:blipFill>
        <p:spPr>
          <a:xfrm rot="1949487" flipH="1">
            <a:off x="2722666" y="4416930"/>
            <a:ext cx="2049525" cy="1866722"/>
          </a:xfrm>
          <a:prstGeom prst="rect">
            <a:avLst/>
          </a:prstGeom>
          <a:scene3d>
            <a:camera prst="orthographicFront">
              <a:rot lat="0" lon="300000" rev="0"/>
            </a:camera>
            <a:lightRig rig="threePt" dir="t"/>
          </a:scene3d>
        </p:spPr>
      </p:pic>
    </p:spTree>
    <p:extLst>
      <p:ext uri="{BB962C8B-B14F-4D97-AF65-F5344CB8AC3E}">
        <p14:creationId xmlns:p14="http://schemas.microsoft.com/office/powerpoint/2010/main" val="1909288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9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59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Quotes">
    <p:spTree>
      <p:nvGrpSpPr>
        <p:cNvPr id="1" name=""/>
        <p:cNvGrpSpPr/>
        <p:nvPr/>
      </p:nvGrpSpPr>
      <p:grpSpPr>
        <a:xfrm>
          <a:off x="0" y="0"/>
          <a:ext cx="0" cy="0"/>
          <a:chOff x="0" y="0"/>
          <a:chExt cx="0" cy="0"/>
        </a:xfrm>
      </p:grpSpPr>
      <p:sp>
        <p:nvSpPr>
          <p:cNvPr id="15" name="Textplatzhalter 6"/>
          <p:cNvSpPr txBox="1">
            <a:spLocks/>
          </p:cNvSpPr>
          <p:nvPr userDrawn="1"/>
        </p:nvSpPr>
        <p:spPr>
          <a:xfrm>
            <a:off x="203200" y="6477000"/>
            <a:ext cx="7112000" cy="228600"/>
          </a:xfrm>
          <a:prstGeom prst="rect">
            <a:avLst/>
          </a:prstGeom>
        </p:spPr>
        <p:txBody>
          <a:bodyPr>
            <a:normAutofit fontScale="92500" lnSpcReduction="20000"/>
          </a:bodyPr>
          <a:lstStyle>
            <a:lvl1pPr marL="0" indent="0" algn="l" defTabSz="457200" rtl="0" eaLnBrk="1" latinLnBrk="0" hangingPunct="1">
              <a:spcBef>
                <a:spcPct val="20000"/>
              </a:spcBef>
              <a:buClr>
                <a:srgbClr val="53A6FF"/>
              </a:buClr>
              <a:buSzPct val="100000"/>
              <a:buFont typeface="Arial"/>
              <a:buNone/>
              <a:defRPr sz="1200" b="0" kern="1200" baseline="0">
                <a:solidFill>
                  <a:schemeClr val="bg1"/>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200" dirty="0">
                <a:solidFill>
                  <a:srgbClr val="0092D2"/>
                </a:solidFill>
              </a:rPr>
              <a:t>Children's Rights in Business Training – Introductory Module</a:t>
            </a:r>
          </a:p>
        </p:txBody>
      </p:sp>
      <p:grpSp>
        <p:nvGrpSpPr>
          <p:cNvPr id="6" name="Gruppierung 5"/>
          <p:cNvGrpSpPr/>
          <p:nvPr userDrawn="1"/>
        </p:nvGrpSpPr>
        <p:grpSpPr>
          <a:xfrm>
            <a:off x="10616837" y="6477000"/>
            <a:ext cx="1270363" cy="228598"/>
            <a:chOff x="6678000" y="6200824"/>
            <a:chExt cx="2664016" cy="639175"/>
          </a:xfrm>
        </p:grpSpPr>
        <p:sp>
          <p:nvSpPr>
            <p:cNvPr id="7" name="object 3"/>
            <p:cNvSpPr/>
            <p:nvPr/>
          </p:nvSpPr>
          <p:spPr>
            <a:xfrm>
              <a:off x="8603847" y="6200824"/>
              <a:ext cx="738169" cy="639175"/>
            </a:xfrm>
            <a:prstGeom prst="rect">
              <a:avLst/>
            </a:prstGeom>
            <a:blipFill>
              <a:blip r:embed="rId2" cstate="print"/>
              <a:stretch>
                <a:fillRect/>
              </a:stretch>
            </a:blipFill>
          </p:spPr>
          <p:txBody>
            <a:bodyPr wrap="square" lIns="0" tIns="0" rIns="0" bIns="0" rtlCol="0"/>
            <a:lstStyle/>
            <a:p>
              <a:endParaRPr sz="1800" dirty="0"/>
            </a:p>
          </p:txBody>
        </p:sp>
        <p:sp>
          <p:nvSpPr>
            <p:cNvPr id="8" name="object 4"/>
            <p:cNvSpPr/>
            <p:nvPr/>
          </p:nvSpPr>
          <p:spPr>
            <a:xfrm>
              <a:off x="7471473" y="6389954"/>
              <a:ext cx="73025" cy="377825"/>
            </a:xfrm>
            <a:custGeom>
              <a:avLst/>
              <a:gdLst/>
              <a:ahLst/>
              <a:cxnLst/>
              <a:rect l="l" t="t" r="r" b="b"/>
              <a:pathLst>
                <a:path w="73025" h="377825">
                  <a:moveTo>
                    <a:pt x="72834" y="0"/>
                  </a:moveTo>
                  <a:lnTo>
                    <a:pt x="0" y="0"/>
                  </a:lnTo>
                  <a:lnTo>
                    <a:pt x="0" y="377545"/>
                  </a:lnTo>
                  <a:lnTo>
                    <a:pt x="72834" y="377545"/>
                  </a:lnTo>
                  <a:lnTo>
                    <a:pt x="72834" y="0"/>
                  </a:lnTo>
                  <a:close/>
                </a:path>
              </a:pathLst>
            </a:custGeom>
            <a:solidFill>
              <a:srgbClr val="009EE0"/>
            </a:solidFill>
          </p:spPr>
          <p:txBody>
            <a:bodyPr wrap="square" lIns="0" tIns="0" rIns="0" bIns="0" rtlCol="0"/>
            <a:lstStyle/>
            <a:p>
              <a:endParaRPr sz="1800" dirty="0"/>
            </a:p>
          </p:txBody>
        </p:sp>
        <p:sp>
          <p:nvSpPr>
            <p:cNvPr id="9" name="object 5"/>
            <p:cNvSpPr/>
            <p:nvPr/>
          </p:nvSpPr>
          <p:spPr>
            <a:xfrm>
              <a:off x="7463675" y="6224904"/>
              <a:ext cx="86360" cy="78105"/>
            </a:xfrm>
            <a:custGeom>
              <a:avLst/>
              <a:gdLst/>
              <a:ahLst/>
              <a:cxnLst/>
              <a:rect l="l" t="t" r="r" b="b"/>
              <a:pathLst>
                <a:path w="86359" h="78104">
                  <a:moveTo>
                    <a:pt x="85839" y="0"/>
                  </a:moveTo>
                  <a:lnTo>
                    <a:pt x="0" y="0"/>
                  </a:lnTo>
                  <a:lnTo>
                    <a:pt x="0" y="77508"/>
                  </a:lnTo>
                  <a:lnTo>
                    <a:pt x="85839" y="77508"/>
                  </a:lnTo>
                  <a:lnTo>
                    <a:pt x="85839" y="0"/>
                  </a:lnTo>
                  <a:close/>
                </a:path>
              </a:pathLst>
            </a:custGeom>
            <a:solidFill>
              <a:srgbClr val="009EE0"/>
            </a:solidFill>
          </p:spPr>
          <p:txBody>
            <a:bodyPr wrap="square" lIns="0" tIns="0" rIns="0" bIns="0" rtlCol="0"/>
            <a:lstStyle/>
            <a:p>
              <a:endParaRPr sz="1800" dirty="0"/>
            </a:p>
          </p:txBody>
        </p:sp>
        <p:sp>
          <p:nvSpPr>
            <p:cNvPr id="10" name="object 6"/>
            <p:cNvSpPr/>
            <p:nvPr/>
          </p:nvSpPr>
          <p:spPr>
            <a:xfrm>
              <a:off x="6678000" y="6390570"/>
              <a:ext cx="325755" cy="389255"/>
            </a:xfrm>
            <a:custGeom>
              <a:avLst/>
              <a:gdLst/>
              <a:ahLst/>
              <a:cxnLst/>
              <a:rect l="l" t="t" r="r" b="b"/>
              <a:pathLst>
                <a:path w="325754" h="389254">
                  <a:moveTo>
                    <a:pt x="71539" y="0"/>
                  </a:moveTo>
                  <a:lnTo>
                    <a:pt x="0" y="0"/>
                  </a:lnTo>
                  <a:lnTo>
                    <a:pt x="425" y="265587"/>
                  </a:lnTo>
                  <a:lnTo>
                    <a:pt x="9009" y="307613"/>
                  </a:lnTo>
                  <a:lnTo>
                    <a:pt x="28371" y="343122"/>
                  </a:lnTo>
                  <a:lnTo>
                    <a:pt x="58240" y="369879"/>
                  </a:lnTo>
                  <a:lnTo>
                    <a:pt x="98308" y="385562"/>
                  </a:lnTo>
                  <a:lnTo>
                    <a:pt x="130539" y="388729"/>
                  </a:lnTo>
                  <a:lnTo>
                    <a:pt x="143717" y="387887"/>
                  </a:lnTo>
                  <a:lnTo>
                    <a:pt x="181748" y="379573"/>
                  </a:lnTo>
                  <a:lnTo>
                    <a:pt x="216203" y="361841"/>
                  </a:lnTo>
                  <a:lnTo>
                    <a:pt x="242661" y="336926"/>
                  </a:lnTo>
                  <a:lnTo>
                    <a:pt x="153700" y="336926"/>
                  </a:lnTo>
                  <a:lnTo>
                    <a:pt x="137036" y="335630"/>
                  </a:lnTo>
                  <a:lnTo>
                    <a:pt x="100098" y="319011"/>
                  </a:lnTo>
                  <a:lnTo>
                    <a:pt x="79710" y="286212"/>
                  </a:lnTo>
                  <a:lnTo>
                    <a:pt x="71977" y="240979"/>
                  </a:lnTo>
                  <a:lnTo>
                    <a:pt x="71539" y="223786"/>
                  </a:lnTo>
                  <a:lnTo>
                    <a:pt x="71539" y="0"/>
                  </a:lnTo>
                  <a:close/>
                </a:path>
                <a:path w="325754" h="389254">
                  <a:moveTo>
                    <a:pt x="325183" y="321906"/>
                  </a:moveTo>
                  <a:lnTo>
                    <a:pt x="256235" y="321906"/>
                  </a:lnTo>
                  <a:lnTo>
                    <a:pt x="256235" y="377545"/>
                  </a:lnTo>
                  <a:lnTo>
                    <a:pt x="325183" y="377545"/>
                  </a:lnTo>
                  <a:lnTo>
                    <a:pt x="325183" y="321906"/>
                  </a:lnTo>
                  <a:close/>
                </a:path>
                <a:path w="325754" h="389254">
                  <a:moveTo>
                    <a:pt x="325183" y="0"/>
                  </a:moveTo>
                  <a:lnTo>
                    <a:pt x="253644" y="0"/>
                  </a:lnTo>
                  <a:lnTo>
                    <a:pt x="253574" y="200228"/>
                  </a:lnTo>
                  <a:lnTo>
                    <a:pt x="253226" y="208502"/>
                  </a:lnTo>
                  <a:lnTo>
                    <a:pt x="244541" y="261917"/>
                  </a:lnTo>
                  <a:lnTo>
                    <a:pt x="223829" y="307613"/>
                  </a:lnTo>
                  <a:lnTo>
                    <a:pt x="189912" y="330065"/>
                  </a:lnTo>
                  <a:lnTo>
                    <a:pt x="153700" y="336926"/>
                  </a:lnTo>
                  <a:lnTo>
                    <a:pt x="242661" y="336926"/>
                  </a:lnTo>
                  <a:lnTo>
                    <a:pt x="245383" y="333741"/>
                  </a:lnTo>
                  <a:lnTo>
                    <a:pt x="253644" y="321906"/>
                  </a:lnTo>
                  <a:lnTo>
                    <a:pt x="325183" y="321906"/>
                  </a:lnTo>
                  <a:lnTo>
                    <a:pt x="325183" y="0"/>
                  </a:lnTo>
                  <a:close/>
                </a:path>
              </a:pathLst>
            </a:custGeom>
            <a:solidFill>
              <a:srgbClr val="009EE0"/>
            </a:solidFill>
          </p:spPr>
          <p:txBody>
            <a:bodyPr wrap="square" lIns="0" tIns="0" rIns="0" bIns="0" rtlCol="0"/>
            <a:lstStyle/>
            <a:p>
              <a:endParaRPr sz="1800" dirty="0"/>
            </a:p>
          </p:txBody>
        </p:sp>
        <p:sp>
          <p:nvSpPr>
            <p:cNvPr id="11" name="object 7"/>
            <p:cNvSpPr/>
            <p:nvPr/>
          </p:nvSpPr>
          <p:spPr>
            <a:xfrm>
              <a:off x="7074737" y="6379417"/>
              <a:ext cx="330835" cy="389255"/>
            </a:xfrm>
            <a:custGeom>
              <a:avLst/>
              <a:gdLst/>
              <a:ahLst/>
              <a:cxnLst/>
              <a:rect l="l" t="t" r="r" b="b"/>
              <a:pathLst>
                <a:path w="330834" h="389254">
                  <a:moveTo>
                    <a:pt x="71539" y="11148"/>
                  </a:moveTo>
                  <a:lnTo>
                    <a:pt x="0" y="11148"/>
                  </a:lnTo>
                  <a:lnTo>
                    <a:pt x="0" y="388707"/>
                  </a:lnTo>
                  <a:lnTo>
                    <a:pt x="71539" y="388707"/>
                  </a:lnTo>
                  <a:lnTo>
                    <a:pt x="71895" y="167164"/>
                  </a:lnTo>
                  <a:lnTo>
                    <a:pt x="73575" y="146705"/>
                  </a:lnTo>
                  <a:lnTo>
                    <a:pt x="84806" y="105437"/>
                  </a:lnTo>
                  <a:lnTo>
                    <a:pt x="118146" y="67983"/>
                  </a:lnTo>
                  <a:lnTo>
                    <a:pt x="119746" y="66774"/>
                  </a:lnTo>
                  <a:lnTo>
                    <a:pt x="71539" y="66774"/>
                  </a:lnTo>
                  <a:lnTo>
                    <a:pt x="71539" y="11148"/>
                  </a:lnTo>
                  <a:close/>
                </a:path>
                <a:path w="330834" h="389254">
                  <a:moveTo>
                    <a:pt x="309512" y="54303"/>
                  </a:moveTo>
                  <a:lnTo>
                    <a:pt x="158249" y="54303"/>
                  </a:lnTo>
                  <a:lnTo>
                    <a:pt x="174932" y="54963"/>
                  </a:lnTo>
                  <a:lnTo>
                    <a:pt x="191365" y="56412"/>
                  </a:lnTo>
                  <a:lnTo>
                    <a:pt x="229508" y="71946"/>
                  </a:lnTo>
                  <a:lnTo>
                    <a:pt x="251678" y="103603"/>
                  </a:lnTo>
                  <a:lnTo>
                    <a:pt x="258851" y="150531"/>
                  </a:lnTo>
                  <a:lnTo>
                    <a:pt x="258851" y="388707"/>
                  </a:lnTo>
                  <a:lnTo>
                    <a:pt x="330390" y="388707"/>
                  </a:lnTo>
                  <a:lnTo>
                    <a:pt x="330054" y="117011"/>
                  </a:lnTo>
                  <a:lnTo>
                    <a:pt x="327344" y="96238"/>
                  </a:lnTo>
                  <a:lnTo>
                    <a:pt x="322189" y="78071"/>
                  </a:lnTo>
                  <a:lnTo>
                    <a:pt x="314915" y="62336"/>
                  </a:lnTo>
                  <a:lnTo>
                    <a:pt x="309512" y="54303"/>
                  </a:lnTo>
                  <a:close/>
                </a:path>
                <a:path w="330834" h="389254">
                  <a:moveTo>
                    <a:pt x="181326" y="0"/>
                  </a:moveTo>
                  <a:lnTo>
                    <a:pt x="133875" y="11084"/>
                  </a:lnTo>
                  <a:lnTo>
                    <a:pt x="98862" y="32588"/>
                  </a:lnTo>
                  <a:lnTo>
                    <a:pt x="71539" y="66774"/>
                  </a:lnTo>
                  <a:lnTo>
                    <a:pt x="119746" y="66774"/>
                  </a:lnTo>
                  <a:lnTo>
                    <a:pt x="127689" y="60773"/>
                  </a:lnTo>
                  <a:lnTo>
                    <a:pt x="136384" y="56537"/>
                  </a:lnTo>
                  <a:lnTo>
                    <a:pt x="145985" y="54604"/>
                  </a:lnTo>
                  <a:lnTo>
                    <a:pt x="158249" y="54303"/>
                  </a:lnTo>
                  <a:lnTo>
                    <a:pt x="309512" y="54303"/>
                  </a:lnTo>
                  <a:lnTo>
                    <a:pt x="305850" y="48859"/>
                  </a:lnTo>
                  <a:lnTo>
                    <a:pt x="271172" y="20242"/>
                  </a:lnTo>
                  <a:lnTo>
                    <a:pt x="232130" y="5699"/>
                  </a:lnTo>
                  <a:lnTo>
                    <a:pt x="188535" y="96"/>
                  </a:lnTo>
                  <a:lnTo>
                    <a:pt x="181326" y="0"/>
                  </a:lnTo>
                  <a:close/>
                </a:path>
              </a:pathLst>
            </a:custGeom>
            <a:solidFill>
              <a:srgbClr val="009EE0"/>
            </a:solidFill>
          </p:spPr>
          <p:txBody>
            <a:bodyPr wrap="square" lIns="0" tIns="0" rIns="0" bIns="0" rtlCol="0"/>
            <a:lstStyle/>
            <a:p>
              <a:endParaRPr sz="1800" dirty="0"/>
            </a:p>
          </p:txBody>
        </p:sp>
        <p:sp>
          <p:nvSpPr>
            <p:cNvPr id="13" name="object 8"/>
            <p:cNvSpPr/>
            <p:nvPr/>
          </p:nvSpPr>
          <p:spPr>
            <a:xfrm>
              <a:off x="7597654" y="6380574"/>
              <a:ext cx="318770" cy="398145"/>
            </a:xfrm>
            <a:custGeom>
              <a:avLst/>
              <a:gdLst/>
              <a:ahLst/>
              <a:cxnLst/>
              <a:rect l="l" t="t" r="r" b="b"/>
              <a:pathLst>
                <a:path w="318770" h="398145">
                  <a:moveTo>
                    <a:pt x="172999" y="0"/>
                  </a:moveTo>
                  <a:lnTo>
                    <a:pt x="123581" y="5914"/>
                  </a:lnTo>
                  <a:lnTo>
                    <a:pt x="82856" y="22680"/>
                  </a:lnTo>
                  <a:lnTo>
                    <a:pt x="50560" y="48829"/>
                  </a:lnTo>
                  <a:lnTo>
                    <a:pt x="26430" y="82894"/>
                  </a:lnTo>
                  <a:lnTo>
                    <a:pt x="10202" y="123406"/>
                  </a:lnTo>
                  <a:lnTo>
                    <a:pt x="1612" y="168899"/>
                  </a:lnTo>
                  <a:lnTo>
                    <a:pt x="0" y="201269"/>
                  </a:lnTo>
                  <a:lnTo>
                    <a:pt x="335" y="217670"/>
                  </a:lnTo>
                  <a:lnTo>
                    <a:pt x="5587" y="264167"/>
                  </a:lnTo>
                  <a:lnTo>
                    <a:pt x="17760" y="305651"/>
                  </a:lnTo>
                  <a:lnTo>
                    <a:pt x="37569" y="340893"/>
                  </a:lnTo>
                  <a:lnTo>
                    <a:pt x="65730" y="368667"/>
                  </a:lnTo>
                  <a:lnTo>
                    <a:pt x="102957" y="387745"/>
                  </a:lnTo>
                  <a:lnTo>
                    <a:pt x="149966" y="396900"/>
                  </a:lnTo>
                  <a:lnTo>
                    <a:pt x="167933" y="397535"/>
                  </a:lnTo>
                  <a:lnTo>
                    <a:pt x="183034" y="396921"/>
                  </a:lnTo>
                  <a:lnTo>
                    <a:pt x="224935" y="388080"/>
                  </a:lnTo>
                  <a:lnTo>
                    <a:pt x="260736" y="369331"/>
                  </a:lnTo>
                  <a:lnTo>
                    <a:pt x="285628" y="345658"/>
                  </a:lnTo>
                  <a:lnTo>
                    <a:pt x="166218" y="345658"/>
                  </a:lnTo>
                  <a:lnTo>
                    <a:pt x="152081" y="344587"/>
                  </a:lnTo>
                  <a:lnTo>
                    <a:pt x="108814" y="323689"/>
                  </a:lnTo>
                  <a:lnTo>
                    <a:pt x="84015" y="278550"/>
                  </a:lnTo>
                  <a:lnTo>
                    <a:pt x="75638" y="230736"/>
                  </a:lnTo>
                  <a:lnTo>
                    <a:pt x="74170" y="192967"/>
                  </a:lnTo>
                  <a:lnTo>
                    <a:pt x="74733" y="175150"/>
                  </a:lnTo>
                  <a:lnTo>
                    <a:pt x="81403" y="127608"/>
                  </a:lnTo>
                  <a:lnTo>
                    <a:pt x="97068" y="90231"/>
                  </a:lnTo>
                  <a:lnTo>
                    <a:pt x="135334" y="59092"/>
                  </a:lnTo>
                  <a:lnTo>
                    <a:pt x="179610" y="51927"/>
                  </a:lnTo>
                  <a:lnTo>
                    <a:pt x="287095" y="51927"/>
                  </a:lnTo>
                  <a:lnTo>
                    <a:pt x="285067" y="49076"/>
                  </a:lnTo>
                  <a:lnTo>
                    <a:pt x="255345" y="22395"/>
                  </a:lnTo>
                  <a:lnTo>
                    <a:pt x="217442" y="5744"/>
                  </a:lnTo>
                  <a:lnTo>
                    <a:pt x="188439" y="649"/>
                  </a:lnTo>
                  <a:lnTo>
                    <a:pt x="172999" y="0"/>
                  </a:lnTo>
                  <a:close/>
                </a:path>
                <a:path w="318770" h="398145">
                  <a:moveTo>
                    <a:pt x="318693" y="261277"/>
                  </a:moveTo>
                  <a:lnTo>
                    <a:pt x="246936" y="264879"/>
                  </a:lnTo>
                  <a:lnTo>
                    <a:pt x="244736" y="281219"/>
                  </a:lnTo>
                  <a:lnTo>
                    <a:pt x="240687" y="295853"/>
                  </a:lnTo>
                  <a:lnTo>
                    <a:pt x="218114" y="328939"/>
                  </a:lnTo>
                  <a:lnTo>
                    <a:pt x="181325" y="344587"/>
                  </a:lnTo>
                  <a:lnTo>
                    <a:pt x="166218" y="345658"/>
                  </a:lnTo>
                  <a:lnTo>
                    <a:pt x="285628" y="345658"/>
                  </a:lnTo>
                  <a:lnTo>
                    <a:pt x="308898" y="305166"/>
                  </a:lnTo>
                  <a:lnTo>
                    <a:pt x="316613" y="276706"/>
                  </a:lnTo>
                  <a:lnTo>
                    <a:pt x="318693" y="261277"/>
                  </a:lnTo>
                  <a:close/>
                </a:path>
                <a:path w="318770" h="398145">
                  <a:moveTo>
                    <a:pt x="287095" y="51927"/>
                  </a:moveTo>
                  <a:lnTo>
                    <a:pt x="179610" y="51927"/>
                  </a:lnTo>
                  <a:lnTo>
                    <a:pt x="194029" y="54947"/>
                  </a:lnTo>
                  <a:lnTo>
                    <a:pt x="206459" y="60254"/>
                  </a:lnTo>
                  <a:lnTo>
                    <a:pt x="232757" y="88312"/>
                  </a:lnTo>
                  <a:lnTo>
                    <a:pt x="244538" y="131254"/>
                  </a:lnTo>
                  <a:lnTo>
                    <a:pt x="313401" y="129029"/>
                  </a:lnTo>
                  <a:lnTo>
                    <a:pt x="304966" y="84912"/>
                  </a:lnTo>
                  <a:lnTo>
                    <a:pt x="292873" y="60047"/>
                  </a:lnTo>
                  <a:lnTo>
                    <a:pt x="287095" y="51927"/>
                  </a:lnTo>
                  <a:close/>
                </a:path>
              </a:pathLst>
            </a:custGeom>
            <a:solidFill>
              <a:srgbClr val="009EE0"/>
            </a:solidFill>
          </p:spPr>
          <p:txBody>
            <a:bodyPr wrap="square" lIns="0" tIns="0" rIns="0" bIns="0" rtlCol="0"/>
            <a:lstStyle/>
            <a:p>
              <a:endParaRPr sz="1800" dirty="0"/>
            </a:p>
          </p:txBody>
        </p:sp>
        <p:sp>
          <p:nvSpPr>
            <p:cNvPr id="16" name="object 9"/>
            <p:cNvSpPr/>
            <p:nvPr/>
          </p:nvSpPr>
          <p:spPr>
            <a:xfrm>
              <a:off x="7948870" y="6380571"/>
              <a:ext cx="338455" cy="397510"/>
            </a:xfrm>
            <a:custGeom>
              <a:avLst/>
              <a:gdLst/>
              <a:ahLst/>
              <a:cxnLst/>
              <a:rect l="l" t="t" r="r" b="b"/>
              <a:pathLst>
                <a:path w="338454" h="397509">
                  <a:moveTo>
                    <a:pt x="172986" y="0"/>
                  </a:moveTo>
                  <a:lnTo>
                    <a:pt x="123569" y="5915"/>
                  </a:lnTo>
                  <a:lnTo>
                    <a:pt x="82846" y="22683"/>
                  </a:lnTo>
                  <a:lnTo>
                    <a:pt x="50553" y="48834"/>
                  </a:lnTo>
                  <a:lnTo>
                    <a:pt x="26425" y="82902"/>
                  </a:lnTo>
                  <a:lnTo>
                    <a:pt x="10200" y="123417"/>
                  </a:lnTo>
                  <a:lnTo>
                    <a:pt x="1612" y="168911"/>
                  </a:lnTo>
                  <a:lnTo>
                    <a:pt x="0" y="201282"/>
                  </a:lnTo>
                  <a:lnTo>
                    <a:pt x="364" y="217683"/>
                  </a:lnTo>
                  <a:lnTo>
                    <a:pt x="6019" y="264179"/>
                  </a:lnTo>
                  <a:lnTo>
                    <a:pt x="19002" y="305659"/>
                  </a:lnTo>
                  <a:lnTo>
                    <a:pt x="39936" y="340893"/>
                  </a:lnTo>
                  <a:lnTo>
                    <a:pt x="69448" y="368652"/>
                  </a:lnTo>
                  <a:lnTo>
                    <a:pt x="108161" y="387706"/>
                  </a:lnTo>
                  <a:lnTo>
                    <a:pt x="156701" y="396826"/>
                  </a:lnTo>
                  <a:lnTo>
                    <a:pt x="175172" y="397446"/>
                  </a:lnTo>
                  <a:lnTo>
                    <a:pt x="190798" y="396529"/>
                  </a:lnTo>
                  <a:lnTo>
                    <a:pt x="234156" y="388069"/>
                  </a:lnTo>
                  <a:lnTo>
                    <a:pt x="271283" y="371083"/>
                  </a:lnTo>
                  <a:lnTo>
                    <a:pt x="301012" y="345533"/>
                  </a:lnTo>
                  <a:lnTo>
                    <a:pt x="162330" y="345533"/>
                  </a:lnTo>
                  <a:lnTo>
                    <a:pt x="147493" y="343664"/>
                  </a:lnTo>
                  <a:lnTo>
                    <a:pt x="111568" y="326437"/>
                  </a:lnTo>
                  <a:lnTo>
                    <a:pt x="87900" y="295522"/>
                  </a:lnTo>
                  <a:lnTo>
                    <a:pt x="75687" y="255734"/>
                  </a:lnTo>
                  <a:lnTo>
                    <a:pt x="73514" y="226656"/>
                  </a:lnTo>
                  <a:lnTo>
                    <a:pt x="74129" y="211886"/>
                  </a:lnTo>
                  <a:lnTo>
                    <a:pt x="338188" y="211886"/>
                  </a:lnTo>
                  <a:lnTo>
                    <a:pt x="338188" y="175906"/>
                  </a:lnTo>
                  <a:lnTo>
                    <a:pt x="337801" y="162521"/>
                  </a:lnTo>
                  <a:lnTo>
                    <a:pt x="264058" y="162521"/>
                  </a:lnTo>
                  <a:lnTo>
                    <a:pt x="74174" y="158767"/>
                  </a:lnTo>
                  <a:lnTo>
                    <a:pt x="81598" y="116864"/>
                  </a:lnTo>
                  <a:lnTo>
                    <a:pt x="101908" y="82784"/>
                  </a:lnTo>
                  <a:lnTo>
                    <a:pt x="135337" y="60005"/>
                  </a:lnTo>
                  <a:lnTo>
                    <a:pt x="182117" y="52006"/>
                  </a:lnTo>
                  <a:lnTo>
                    <a:pt x="298974" y="52006"/>
                  </a:lnTo>
                  <a:lnTo>
                    <a:pt x="293021" y="45279"/>
                  </a:lnTo>
                  <a:lnTo>
                    <a:pt x="261544" y="21301"/>
                  </a:lnTo>
                  <a:lnTo>
                    <a:pt x="221574" y="5914"/>
                  </a:lnTo>
                  <a:lnTo>
                    <a:pt x="190147" y="864"/>
                  </a:lnTo>
                  <a:lnTo>
                    <a:pt x="172986" y="0"/>
                  </a:lnTo>
                  <a:close/>
                </a:path>
                <a:path w="338454" h="397509">
                  <a:moveTo>
                    <a:pt x="332981" y="269417"/>
                  </a:moveTo>
                  <a:lnTo>
                    <a:pt x="256632" y="280574"/>
                  </a:lnTo>
                  <a:lnTo>
                    <a:pt x="252433" y="294983"/>
                  </a:lnTo>
                  <a:lnTo>
                    <a:pt x="246949" y="307433"/>
                  </a:lnTo>
                  <a:lnTo>
                    <a:pt x="209723" y="339022"/>
                  </a:lnTo>
                  <a:lnTo>
                    <a:pt x="162330" y="345533"/>
                  </a:lnTo>
                  <a:lnTo>
                    <a:pt x="301012" y="345533"/>
                  </a:lnTo>
                  <a:lnTo>
                    <a:pt x="321925" y="311711"/>
                  </a:lnTo>
                  <a:lnTo>
                    <a:pt x="330473" y="284445"/>
                  </a:lnTo>
                  <a:lnTo>
                    <a:pt x="332981" y="269417"/>
                  </a:lnTo>
                  <a:close/>
                </a:path>
                <a:path w="338454" h="397509">
                  <a:moveTo>
                    <a:pt x="298974" y="52006"/>
                  </a:moveTo>
                  <a:lnTo>
                    <a:pt x="182117" y="52006"/>
                  </a:lnTo>
                  <a:lnTo>
                    <a:pt x="197327" y="54707"/>
                  </a:lnTo>
                  <a:lnTo>
                    <a:pt x="210913" y="59255"/>
                  </a:lnTo>
                  <a:lnTo>
                    <a:pt x="242173" y="82722"/>
                  </a:lnTo>
                  <a:lnTo>
                    <a:pt x="259676" y="118279"/>
                  </a:lnTo>
                  <a:lnTo>
                    <a:pt x="264058" y="162521"/>
                  </a:lnTo>
                  <a:lnTo>
                    <a:pt x="337801" y="162521"/>
                  </a:lnTo>
                  <a:lnTo>
                    <a:pt x="330988" y="115472"/>
                  </a:lnTo>
                  <a:lnTo>
                    <a:pt x="316127" y="76963"/>
                  </a:lnTo>
                  <a:lnTo>
                    <a:pt x="301647" y="55027"/>
                  </a:lnTo>
                  <a:lnTo>
                    <a:pt x="298974" y="52006"/>
                  </a:lnTo>
                  <a:close/>
                </a:path>
              </a:pathLst>
            </a:custGeom>
            <a:solidFill>
              <a:srgbClr val="009EE0"/>
            </a:solidFill>
          </p:spPr>
          <p:txBody>
            <a:bodyPr wrap="square" lIns="0" tIns="0" rIns="0" bIns="0" rtlCol="0"/>
            <a:lstStyle/>
            <a:p>
              <a:endParaRPr sz="1800" dirty="0"/>
            </a:p>
          </p:txBody>
        </p:sp>
        <p:sp>
          <p:nvSpPr>
            <p:cNvPr id="17" name="object 10"/>
            <p:cNvSpPr/>
            <p:nvPr/>
          </p:nvSpPr>
          <p:spPr>
            <a:xfrm>
              <a:off x="8302690" y="6206843"/>
              <a:ext cx="231775" cy="559435"/>
            </a:xfrm>
            <a:custGeom>
              <a:avLst/>
              <a:gdLst/>
              <a:ahLst/>
              <a:cxnLst/>
              <a:rect l="l" t="t" r="r" b="b"/>
              <a:pathLst>
                <a:path w="231775" h="559434">
                  <a:moveTo>
                    <a:pt x="136563" y="233740"/>
                  </a:moveTo>
                  <a:lnTo>
                    <a:pt x="63728" y="233740"/>
                  </a:lnTo>
                  <a:lnTo>
                    <a:pt x="63728" y="559394"/>
                  </a:lnTo>
                  <a:lnTo>
                    <a:pt x="136563" y="559394"/>
                  </a:lnTo>
                  <a:lnTo>
                    <a:pt x="136563" y="233740"/>
                  </a:lnTo>
                  <a:close/>
                </a:path>
                <a:path w="231775" h="559434">
                  <a:moveTo>
                    <a:pt x="221107" y="184350"/>
                  </a:moveTo>
                  <a:lnTo>
                    <a:pt x="0" y="184350"/>
                  </a:lnTo>
                  <a:lnTo>
                    <a:pt x="0" y="233740"/>
                  </a:lnTo>
                  <a:lnTo>
                    <a:pt x="221107" y="233740"/>
                  </a:lnTo>
                  <a:lnTo>
                    <a:pt x="221107" y="184350"/>
                  </a:lnTo>
                  <a:close/>
                </a:path>
                <a:path w="231775" h="559434">
                  <a:moveTo>
                    <a:pt x="176975" y="0"/>
                  </a:moveTo>
                  <a:lnTo>
                    <a:pt x="137639" y="5543"/>
                  </a:lnTo>
                  <a:lnTo>
                    <a:pt x="101742" y="22409"/>
                  </a:lnTo>
                  <a:lnTo>
                    <a:pt x="75150" y="53997"/>
                  </a:lnTo>
                  <a:lnTo>
                    <a:pt x="63728" y="103705"/>
                  </a:lnTo>
                  <a:lnTo>
                    <a:pt x="63728" y="184350"/>
                  </a:lnTo>
                  <a:lnTo>
                    <a:pt x="136563" y="184350"/>
                  </a:lnTo>
                  <a:lnTo>
                    <a:pt x="136428" y="113442"/>
                  </a:lnTo>
                  <a:lnTo>
                    <a:pt x="137347" y="98268"/>
                  </a:lnTo>
                  <a:lnTo>
                    <a:pt x="171148" y="67228"/>
                  </a:lnTo>
                  <a:lnTo>
                    <a:pt x="205928" y="64540"/>
                  </a:lnTo>
                  <a:lnTo>
                    <a:pt x="231431" y="64540"/>
                  </a:lnTo>
                  <a:lnTo>
                    <a:pt x="227888" y="6703"/>
                  </a:lnTo>
                  <a:lnTo>
                    <a:pt x="216864" y="4368"/>
                  </a:lnTo>
                  <a:lnTo>
                    <a:pt x="205080" y="2191"/>
                  </a:lnTo>
                  <a:lnTo>
                    <a:pt x="191971" y="595"/>
                  </a:lnTo>
                  <a:lnTo>
                    <a:pt x="176975" y="0"/>
                  </a:lnTo>
                  <a:close/>
                </a:path>
                <a:path w="231775" h="559434">
                  <a:moveTo>
                    <a:pt x="231431" y="64540"/>
                  </a:moveTo>
                  <a:lnTo>
                    <a:pt x="205928" y="64540"/>
                  </a:lnTo>
                  <a:lnTo>
                    <a:pt x="231533" y="66215"/>
                  </a:lnTo>
                  <a:lnTo>
                    <a:pt x="231431" y="64540"/>
                  </a:lnTo>
                  <a:close/>
                </a:path>
              </a:pathLst>
            </a:custGeom>
            <a:solidFill>
              <a:srgbClr val="009EE0"/>
            </a:solidFill>
          </p:spPr>
          <p:txBody>
            <a:bodyPr wrap="square" lIns="0" tIns="0" rIns="0" bIns="0" rtlCol="0"/>
            <a:lstStyle/>
            <a:p>
              <a:endParaRPr sz="1800" dirty="0"/>
            </a:p>
          </p:txBody>
        </p:sp>
      </p:grpSp>
    </p:spTree>
    <p:extLst>
      <p:ext uri="{BB962C8B-B14F-4D97-AF65-F5344CB8AC3E}">
        <p14:creationId xmlns:p14="http://schemas.microsoft.com/office/powerpoint/2010/main" val="205156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tandard">
    <p:spTree>
      <p:nvGrpSpPr>
        <p:cNvPr id="1" name=""/>
        <p:cNvGrpSpPr/>
        <p:nvPr/>
      </p:nvGrpSpPr>
      <p:grpSpPr>
        <a:xfrm>
          <a:off x="0" y="0"/>
          <a:ext cx="0" cy="0"/>
          <a:chOff x="0" y="0"/>
          <a:chExt cx="0" cy="0"/>
        </a:xfrm>
      </p:grpSpPr>
      <p:sp>
        <p:nvSpPr>
          <p:cNvPr id="2" name="Titel 1"/>
          <p:cNvSpPr>
            <a:spLocks noGrp="1"/>
          </p:cNvSpPr>
          <p:nvPr>
            <p:ph type="title"/>
          </p:nvPr>
        </p:nvSpPr>
        <p:spPr>
          <a:xfrm>
            <a:off x="609600" y="457200"/>
            <a:ext cx="10871200" cy="1371600"/>
          </a:xfrm>
          <a:prstGeom prst="rect">
            <a:avLst/>
          </a:prstGeom>
        </p:spPr>
        <p:txBody>
          <a:bodyPr lIns="0" tIns="0" rIns="0" bIns="0" anchor="b" anchorCtr="0"/>
          <a:lstStyle>
            <a:lvl1pPr>
              <a:defRPr sz="4400">
                <a:solidFill>
                  <a:srgbClr val="0092D2"/>
                </a:solidFill>
              </a:defRPr>
            </a:lvl1pPr>
          </a:lstStyle>
          <a:p>
            <a:r>
              <a:rPr lang="de-DE" dirty="0"/>
              <a:t>Mastertitelformat bearbeiten</a:t>
            </a:r>
          </a:p>
        </p:txBody>
      </p:sp>
      <p:sp>
        <p:nvSpPr>
          <p:cNvPr id="4" name="Inhaltsplatzhalter 3"/>
          <p:cNvSpPr>
            <a:spLocks noGrp="1"/>
          </p:cNvSpPr>
          <p:nvPr>
            <p:ph sz="quarter" idx="10"/>
          </p:nvPr>
        </p:nvSpPr>
        <p:spPr>
          <a:xfrm>
            <a:off x="711200" y="2209800"/>
            <a:ext cx="9241368" cy="314876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Rechteck 8"/>
          <p:cNvSpPr/>
          <p:nvPr userDrawn="1"/>
        </p:nvSpPr>
        <p:spPr>
          <a:xfrm>
            <a:off x="0" y="6268453"/>
            <a:ext cx="12192000" cy="609600"/>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6" name="Textplatzhalter 6"/>
          <p:cNvSpPr txBox="1">
            <a:spLocks/>
          </p:cNvSpPr>
          <p:nvPr userDrawn="1"/>
        </p:nvSpPr>
        <p:spPr>
          <a:xfrm>
            <a:off x="203200" y="6477000"/>
            <a:ext cx="7112000" cy="228600"/>
          </a:xfrm>
          <a:prstGeom prst="rect">
            <a:avLst/>
          </a:prstGeom>
        </p:spPr>
        <p:txBody>
          <a:bodyPr>
            <a:normAutofit fontScale="92500" lnSpcReduction="20000"/>
          </a:bodyPr>
          <a:lstStyle>
            <a:lvl1pPr marL="0" indent="0" algn="l" defTabSz="457200" rtl="0" eaLnBrk="1" latinLnBrk="0" hangingPunct="1">
              <a:spcBef>
                <a:spcPct val="20000"/>
              </a:spcBef>
              <a:buClr>
                <a:srgbClr val="53A6FF"/>
              </a:buClr>
              <a:buSzPct val="100000"/>
              <a:buFont typeface="Arial"/>
              <a:buNone/>
              <a:defRPr sz="1200" b="0" kern="1200" baseline="0">
                <a:solidFill>
                  <a:schemeClr val="bg1"/>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200" dirty="0"/>
              <a:t>Children's Rights in Business Training </a:t>
            </a:r>
          </a:p>
        </p:txBody>
      </p:sp>
    </p:spTree>
    <p:extLst>
      <p:ext uri="{BB962C8B-B14F-4D97-AF65-F5344CB8AC3E}">
        <p14:creationId xmlns:p14="http://schemas.microsoft.com/office/powerpoint/2010/main" val="102542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rgbClr val="0092D2"/>
        </a:solidFill>
        <a:effectLst/>
      </p:bgPr>
    </p:bg>
    <p:spTree>
      <p:nvGrpSpPr>
        <p:cNvPr id="1" name=""/>
        <p:cNvGrpSpPr/>
        <p:nvPr/>
      </p:nvGrpSpPr>
      <p:grpSpPr>
        <a:xfrm>
          <a:off x="0" y="0"/>
          <a:ext cx="0" cy="0"/>
          <a:chOff x="0" y="0"/>
          <a:chExt cx="0" cy="0"/>
        </a:xfrm>
      </p:grpSpPr>
      <p:sp>
        <p:nvSpPr>
          <p:cNvPr id="36" name="Rechteck 35"/>
          <p:cNvSpPr/>
          <p:nvPr userDrawn="1"/>
        </p:nvSpPr>
        <p:spPr>
          <a:xfrm>
            <a:off x="6841250" y="4663576"/>
            <a:ext cx="5011900" cy="899024"/>
          </a:xfrm>
          <a:prstGeom prst="rect">
            <a:avLst/>
          </a:prstGeom>
          <a:solidFill>
            <a:srgbClr val="97C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C0087"/>
              </a:solidFill>
            </a:endParaRPr>
          </a:p>
        </p:txBody>
      </p:sp>
      <p:sp>
        <p:nvSpPr>
          <p:cNvPr id="34" name="Rechteck 33"/>
          <p:cNvSpPr/>
          <p:nvPr userDrawn="1"/>
        </p:nvSpPr>
        <p:spPr>
          <a:xfrm>
            <a:off x="6908800" y="3429000"/>
            <a:ext cx="4572000" cy="765740"/>
          </a:xfrm>
          <a:prstGeom prst="rect">
            <a:avLst/>
          </a:prstGeom>
          <a:solidFill>
            <a:srgbClr val="97C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C0087"/>
              </a:solidFill>
            </a:endParaRPr>
          </a:p>
        </p:txBody>
      </p:sp>
      <p:sp>
        <p:nvSpPr>
          <p:cNvPr id="35" name="Rechteck 34"/>
          <p:cNvSpPr/>
          <p:nvPr userDrawn="1"/>
        </p:nvSpPr>
        <p:spPr>
          <a:xfrm rot="192843">
            <a:off x="6708525" y="4114862"/>
            <a:ext cx="4368800" cy="687460"/>
          </a:xfrm>
          <a:prstGeom prst="rect">
            <a:avLst/>
          </a:prstGeom>
          <a:solidFill>
            <a:srgbClr val="97C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C0087"/>
              </a:solidFill>
            </a:endParaRPr>
          </a:p>
        </p:txBody>
      </p:sp>
      <p:sp>
        <p:nvSpPr>
          <p:cNvPr id="33" name="Rechteck 32"/>
          <p:cNvSpPr/>
          <p:nvPr userDrawn="1"/>
        </p:nvSpPr>
        <p:spPr>
          <a:xfrm rot="21420000">
            <a:off x="6681945" y="2652248"/>
            <a:ext cx="4470400" cy="765740"/>
          </a:xfrm>
          <a:prstGeom prst="rect">
            <a:avLst/>
          </a:prstGeom>
          <a:solidFill>
            <a:srgbClr val="97C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C0087"/>
              </a:solidFill>
            </a:endParaRPr>
          </a:p>
        </p:txBody>
      </p:sp>
      <p:sp>
        <p:nvSpPr>
          <p:cNvPr id="31" name="Rechteck 30"/>
          <p:cNvSpPr/>
          <p:nvPr userDrawn="1"/>
        </p:nvSpPr>
        <p:spPr>
          <a:xfrm>
            <a:off x="2057192" y="5029200"/>
            <a:ext cx="4470400" cy="762000"/>
          </a:xfrm>
          <a:prstGeom prst="rect">
            <a:avLst/>
          </a:prstGeom>
          <a:solidFill>
            <a:srgbClr val="CC00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C0087"/>
              </a:solidFill>
            </a:endParaRPr>
          </a:p>
        </p:txBody>
      </p:sp>
      <p:sp>
        <p:nvSpPr>
          <p:cNvPr id="32" name="Rechteck 31"/>
          <p:cNvSpPr/>
          <p:nvPr userDrawn="1"/>
        </p:nvSpPr>
        <p:spPr>
          <a:xfrm rot="120000">
            <a:off x="2133600" y="5791200"/>
            <a:ext cx="4470400" cy="762000"/>
          </a:xfrm>
          <a:prstGeom prst="rect">
            <a:avLst/>
          </a:prstGeom>
          <a:solidFill>
            <a:srgbClr val="CC00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C0087"/>
              </a:solidFill>
            </a:endParaRPr>
          </a:p>
        </p:txBody>
      </p:sp>
      <p:sp>
        <p:nvSpPr>
          <p:cNvPr id="30" name="Rechteck 29"/>
          <p:cNvSpPr/>
          <p:nvPr userDrawn="1"/>
        </p:nvSpPr>
        <p:spPr>
          <a:xfrm rot="21405104">
            <a:off x="1092405" y="4173074"/>
            <a:ext cx="4470400" cy="762000"/>
          </a:xfrm>
          <a:prstGeom prst="rect">
            <a:avLst/>
          </a:prstGeom>
          <a:solidFill>
            <a:srgbClr val="73B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solidFill>
                <a:srgbClr val="FC0087"/>
              </a:solidFill>
            </a:endParaRPr>
          </a:p>
        </p:txBody>
      </p:sp>
      <p:sp>
        <p:nvSpPr>
          <p:cNvPr id="29" name="Rechteck 28"/>
          <p:cNvSpPr/>
          <p:nvPr userDrawn="1"/>
        </p:nvSpPr>
        <p:spPr>
          <a:xfrm rot="21430873">
            <a:off x="835079" y="3423220"/>
            <a:ext cx="4470400" cy="762000"/>
          </a:xfrm>
          <a:prstGeom prst="rect">
            <a:avLst/>
          </a:prstGeom>
          <a:solidFill>
            <a:srgbClr val="73B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solidFill>
                <a:srgbClr val="FC0087"/>
              </a:solidFill>
            </a:endParaRPr>
          </a:p>
        </p:txBody>
      </p:sp>
      <p:sp>
        <p:nvSpPr>
          <p:cNvPr id="28" name="Rechteck 27"/>
          <p:cNvSpPr/>
          <p:nvPr userDrawn="1"/>
        </p:nvSpPr>
        <p:spPr>
          <a:xfrm rot="120000">
            <a:off x="1117600" y="2743200"/>
            <a:ext cx="4470400" cy="762000"/>
          </a:xfrm>
          <a:prstGeom prst="rect">
            <a:avLst/>
          </a:prstGeom>
          <a:solidFill>
            <a:srgbClr val="73B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solidFill>
                <a:srgbClr val="FC0087"/>
              </a:solidFill>
            </a:endParaRPr>
          </a:p>
        </p:txBody>
      </p:sp>
      <p:sp>
        <p:nvSpPr>
          <p:cNvPr id="27" name="Rechteck 26"/>
          <p:cNvSpPr/>
          <p:nvPr userDrawn="1"/>
        </p:nvSpPr>
        <p:spPr>
          <a:xfrm>
            <a:off x="1930400" y="1981200"/>
            <a:ext cx="8026400" cy="533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solidFill>
                <a:schemeClr val="bg1"/>
              </a:solidFill>
            </a:endParaRPr>
          </a:p>
        </p:txBody>
      </p:sp>
      <p:sp>
        <p:nvSpPr>
          <p:cNvPr id="24" name="Rectangle 21"/>
          <p:cNvSpPr>
            <a:spLocks noChangeArrowheads="1"/>
          </p:cNvSpPr>
          <p:nvPr userDrawn="1"/>
        </p:nvSpPr>
        <p:spPr bwMode="auto">
          <a:xfrm>
            <a:off x="0" y="-152400"/>
            <a:ext cx="12192000" cy="2057400"/>
          </a:xfrm>
          <a:prstGeom prst="rect">
            <a:avLst/>
          </a:prstGeom>
          <a:solidFill>
            <a:schemeClr val="bg1"/>
          </a:solidFill>
          <a:ln w="9525">
            <a:noFill/>
            <a:miter lim="800000"/>
            <a:headEnd/>
            <a:tailEnd/>
          </a:ln>
        </p:spPr>
        <p:txBody>
          <a:bodyPr wrap="none" anchor="ctr">
            <a:prstTxWarp prst="textNoShape">
              <a:avLst/>
            </a:prstTxWarp>
          </a:bodyPr>
          <a:lstStyle/>
          <a:p>
            <a:endParaRPr lang="en-US" sz="1800" dirty="0">
              <a:solidFill>
                <a:schemeClr val="bg1"/>
              </a:solidFill>
            </a:endParaRPr>
          </a:p>
        </p:txBody>
      </p:sp>
      <p:sp>
        <p:nvSpPr>
          <p:cNvPr id="2" name="Titel 1"/>
          <p:cNvSpPr>
            <a:spLocks noGrp="1"/>
          </p:cNvSpPr>
          <p:nvPr>
            <p:ph type="title" hasCustomPrompt="1"/>
          </p:nvPr>
        </p:nvSpPr>
        <p:spPr>
          <a:xfrm>
            <a:off x="808567" y="381000"/>
            <a:ext cx="10545235" cy="990600"/>
          </a:xfrm>
          <a:prstGeom prst="rect">
            <a:avLst/>
          </a:prstGeom>
        </p:spPr>
        <p:txBody>
          <a:bodyPr/>
          <a:lstStyle>
            <a:lvl1pPr>
              <a:defRPr>
                <a:solidFill>
                  <a:srgbClr val="0092D2"/>
                </a:solidFill>
              </a:defRPr>
            </a:lvl1pPr>
          </a:lstStyle>
          <a:p>
            <a:r>
              <a:rPr lang="de-DE" dirty="0"/>
              <a:t>The </a:t>
            </a:r>
            <a:r>
              <a:rPr lang="de-DE" dirty="0" err="1"/>
              <a:t>Children's</a:t>
            </a:r>
            <a:r>
              <a:rPr lang="de-DE" dirty="0"/>
              <a:t> </a:t>
            </a:r>
            <a:r>
              <a:rPr lang="de-DE" dirty="0" err="1"/>
              <a:t>Rights</a:t>
            </a:r>
            <a:r>
              <a:rPr lang="de-DE" dirty="0"/>
              <a:t> &amp; Business </a:t>
            </a:r>
            <a:r>
              <a:rPr lang="de-DE" dirty="0" err="1"/>
              <a:t>Principles</a:t>
            </a:r>
            <a:endParaRPr lang="de-DE" dirty="0"/>
          </a:p>
        </p:txBody>
      </p:sp>
      <p:sp>
        <p:nvSpPr>
          <p:cNvPr id="3" name="Rechteck 2"/>
          <p:cNvSpPr/>
          <p:nvPr userDrawn="1"/>
        </p:nvSpPr>
        <p:spPr>
          <a:xfrm>
            <a:off x="2641600" y="1905000"/>
            <a:ext cx="7721600" cy="609600"/>
          </a:xfrm>
          <a:prstGeom prst="rect">
            <a:avLst/>
          </a:prstGeom>
        </p:spPr>
        <p:txBody>
          <a:bodyPr wrap="square" lIns="0" tIns="0" rIns="0" bIns="0" anchor="ctr" anchorCtr="0">
            <a:noAutofit/>
          </a:bodyPr>
          <a:lstStyle/>
          <a:p>
            <a:pPr marL="0" indent="0">
              <a:buSzPct val="200000"/>
              <a:buFont typeface="Wingdings" charset="2"/>
              <a:buNone/>
            </a:pPr>
            <a:r>
              <a:rPr lang="de-DE" sz="1300" b="1" dirty="0" err="1">
                <a:solidFill>
                  <a:srgbClr val="0092D2"/>
                </a:solidFill>
                <a:latin typeface="Arial"/>
                <a:cs typeface="Arial"/>
              </a:rPr>
              <a:t>Meet</a:t>
            </a:r>
            <a:r>
              <a:rPr lang="de-DE" sz="1300" b="1" dirty="0">
                <a:solidFill>
                  <a:srgbClr val="0092D2"/>
                </a:solidFill>
                <a:latin typeface="Arial"/>
                <a:cs typeface="Arial"/>
              </a:rPr>
              <a:t> </a:t>
            </a:r>
            <a:r>
              <a:rPr lang="de-DE" sz="1300" b="1" dirty="0" err="1">
                <a:solidFill>
                  <a:srgbClr val="0092D2"/>
                </a:solidFill>
                <a:latin typeface="Arial"/>
                <a:cs typeface="Arial"/>
              </a:rPr>
              <a:t>their</a:t>
            </a:r>
            <a:r>
              <a:rPr lang="de-DE" sz="1300" b="1" dirty="0">
                <a:solidFill>
                  <a:srgbClr val="0092D2"/>
                </a:solidFill>
                <a:latin typeface="Arial"/>
                <a:cs typeface="Arial"/>
              </a:rPr>
              <a:t> </a:t>
            </a:r>
            <a:r>
              <a:rPr lang="de-DE" sz="1300" b="1" dirty="0" err="1">
                <a:solidFill>
                  <a:srgbClr val="0092D2"/>
                </a:solidFill>
                <a:latin typeface="Arial"/>
                <a:cs typeface="Arial"/>
              </a:rPr>
              <a:t>responsibility</a:t>
            </a:r>
            <a:r>
              <a:rPr lang="de-DE" sz="1300" b="1" dirty="0">
                <a:solidFill>
                  <a:srgbClr val="0092D2"/>
                </a:solidFill>
                <a:latin typeface="Arial"/>
                <a:cs typeface="Arial"/>
              </a:rPr>
              <a:t> </a:t>
            </a:r>
            <a:r>
              <a:rPr lang="de-DE" sz="1300" b="1" dirty="0" err="1">
                <a:solidFill>
                  <a:srgbClr val="0092D2"/>
                </a:solidFill>
                <a:latin typeface="Arial"/>
                <a:cs typeface="Arial"/>
              </a:rPr>
              <a:t>to</a:t>
            </a:r>
            <a:r>
              <a:rPr lang="de-DE" sz="1300" b="1" dirty="0">
                <a:solidFill>
                  <a:srgbClr val="0092D2"/>
                </a:solidFill>
                <a:latin typeface="Arial"/>
                <a:cs typeface="Arial"/>
              </a:rPr>
              <a:t> </a:t>
            </a:r>
            <a:r>
              <a:rPr lang="de-DE" sz="1300" b="1" dirty="0" err="1">
                <a:solidFill>
                  <a:srgbClr val="0092D2"/>
                </a:solidFill>
                <a:latin typeface="Arial"/>
                <a:cs typeface="Arial"/>
              </a:rPr>
              <a:t>respect</a:t>
            </a:r>
            <a:r>
              <a:rPr lang="de-DE" sz="1300" b="1" dirty="0">
                <a:solidFill>
                  <a:srgbClr val="0092D2"/>
                </a:solidFill>
                <a:latin typeface="Arial"/>
                <a:cs typeface="Arial"/>
              </a:rPr>
              <a:t> </a:t>
            </a:r>
            <a:r>
              <a:rPr lang="de-DE" sz="1300" b="1" dirty="0" err="1">
                <a:solidFill>
                  <a:srgbClr val="0092D2"/>
                </a:solidFill>
                <a:latin typeface="Arial"/>
                <a:cs typeface="Arial"/>
              </a:rPr>
              <a:t>children’s</a:t>
            </a:r>
            <a:r>
              <a:rPr lang="de-DE" sz="1300" b="1" dirty="0">
                <a:solidFill>
                  <a:srgbClr val="0092D2"/>
                </a:solidFill>
                <a:latin typeface="Arial"/>
                <a:cs typeface="Arial"/>
              </a:rPr>
              <a:t> </a:t>
            </a:r>
            <a:r>
              <a:rPr lang="de-DE" sz="1300" b="1" dirty="0" err="1">
                <a:solidFill>
                  <a:srgbClr val="0092D2"/>
                </a:solidFill>
                <a:latin typeface="Arial"/>
                <a:cs typeface="Arial"/>
              </a:rPr>
              <a:t>rights</a:t>
            </a:r>
            <a:r>
              <a:rPr lang="de-DE" sz="1300" b="1" dirty="0">
                <a:solidFill>
                  <a:srgbClr val="0092D2"/>
                </a:solidFill>
                <a:latin typeface="Arial"/>
                <a:cs typeface="Arial"/>
              </a:rPr>
              <a:t> and </a:t>
            </a:r>
            <a:r>
              <a:rPr lang="de-DE" sz="1300" b="1" dirty="0" err="1">
                <a:solidFill>
                  <a:srgbClr val="0092D2"/>
                </a:solidFill>
                <a:latin typeface="Arial"/>
                <a:cs typeface="Arial"/>
              </a:rPr>
              <a:t>commit</a:t>
            </a:r>
            <a:r>
              <a:rPr lang="de-DE" sz="1300" b="1" dirty="0">
                <a:solidFill>
                  <a:srgbClr val="0092D2"/>
                </a:solidFill>
                <a:latin typeface="Arial"/>
                <a:cs typeface="Arial"/>
              </a:rPr>
              <a:t> </a:t>
            </a:r>
            <a:r>
              <a:rPr lang="de-DE" sz="1300" b="1" dirty="0" err="1">
                <a:solidFill>
                  <a:srgbClr val="0092D2"/>
                </a:solidFill>
                <a:latin typeface="Arial"/>
                <a:cs typeface="Arial"/>
              </a:rPr>
              <a:t>to</a:t>
            </a:r>
            <a:r>
              <a:rPr lang="de-DE" sz="1300" b="1" dirty="0">
                <a:solidFill>
                  <a:srgbClr val="0092D2"/>
                </a:solidFill>
                <a:latin typeface="Arial"/>
                <a:cs typeface="Arial"/>
              </a:rPr>
              <a:t> </a:t>
            </a:r>
            <a:r>
              <a:rPr lang="de-DE" sz="1300" b="1" dirty="0" err="1">
                <a:solidFill>
                  <a:srgbClr val="0092D2"/>
                </a:solidFill>
                <a:latin typeface="Arial"/>
                <a:cs typeface="Arial"/>
              </a:rPr>
              <a:t>supporting</a:t>
            </a:r>
            <a:r>
              <a:rPr lang="de-DE" sz="1300" b="1" dirty="0">
                <a:solidFill>
                  <a:srgbClr val="0092D2"/>
                </a:solidFill>
                <a:latin typeface="Arial"/>
                <a:cs typeface="Arial"/>
              </a:rPr>
              <a:t> </a:t>
            </a:r>
            <a:r>
              <a:rPr lang="de-DE" sz="1300" b="1" dirty="0" err="1">
                <a:solidFill>
                  <a:srgbClr val="0092D2"/>
                </a:solidFill>
                <a:latin typeface="Arial"/>
                <a:cs typeface="Arial"/>
              </a:rPr>
              <a:t>the</a:t>
            </a:r>
            <a:r>
              <a:rPr lang="de-DE" sz="1300" b="1" dirty="0">
                <a:solidFill>
                  <a:srgbClr val="0092D2"/>
                </a:solidFill>
                <a:latin typeface="Arial"/>
                <a:cs typeface="Arial"/>
              </a:rPr>
              <a:t> human </a:t>
            </a:r>
            <a:r>
              <a:rPr lang="de-DE" sz="1300" b="1" dirty="0" err="1">
                <a:solidFill>
                  <a:srgbClr val="0092D2"/>
                </a:solidFill>
                <a:latin typeface="Arial"/>
                <a:cs typeface="Arial"/>
              </a:rPr>
              <a:t>rights</a:t>
            </a:r>
            <a:r>
              <a:rPr lang="de-DE" sz="1300" b="1" dirty="0">
                <a:solidFill>
                  <a:srgbClr val="0092D2"/>
                </a:solidFill>
                <a:latin typeface="Arial"/>
                <a:cs typeface="Arial"/>
              </a:rPr>
              <a:t> </a:t>
            </a:r>
            <a:r>
              <a:rPr lang="de-DE" sz="1300" b="1" dirty="0" err="1">
                <a:solidFill>
                  <a:srgbClr val="0092D2"/>
                </a:solidFill>
                <a:latin typeface="Arial"/>
                <a:cs typeface="Arial"/>
              </a:rPr>
              <a:t>of</a:t>
            </a:r>
            <a:r>
              <a:rPr lang="de-DE" sz="1300" b="1" dirty="0">
                <a:solidFill>
                  <a:srgbClr val="0092D2"/>
                </a:solidFill>
                <a:latin typeface="Arial"/>
                <a:cs typeface="Arial"/>
              </a:rPr>
              <a:t> </a:t>
            </a:r>
            <a:r>
              <a:rPr lang="de-DE" sz="1300" b="1" dirty="0" err="1">
                <a:solidFill>
                  <a:srgbClr val="0092D2"/>
                </a:solidFill>
                <a:latin typeface="Arial"/>
                <a:cs typeface="Arial"/>
              </a:rPr>
              <a:t>children</a:t>
            </a:r>
            <a:endParaRPr lang="de-DE" sz="1300" b="1" dirty="0">
              <a:solidFill>
                <a:srgbClr val="0092D2"/>
              </a:solidFill>
              <a:latin typeface="Arial"/>
              <a:cs typeface="Arial"/>
            </a:endParaRPr>
          </a:p>
        </p:txBody>
      </p:sp>
      <p:sp>
        <p:nvSpPr>
          <p:cNvPr id="4" name="Rechteck 3"/>
          <p:cNvSpPr/>
          <p:nvPr userDrawn="1"/>
        </p:nvSpPr>
        <p:spPr>
          <a:xfrm>
            <a:off x="2032000" y="1905000"/>
            <a:ext cx="508000" cy="609600"/>
          </a:xfrm>
          <a:prstGeom prst="rect">
            <a:avLst/>
          </a:prstGeom>
        </p:spPr>
        <p:txBody>
          <a:bodyPr wrap="square" lIns="0" tIns="0" rIns="0" bIns="0" anchor="ctr" anchorCtr="0">
            <a:noAutofit/>
          </a:bodyPr>
          <a:lstStyle/>
          <a:p>
            <a:pPr marL="0" indent="0" algn="ctr">
              <a:buSzPct val="200000"/>
              <a:buFont typeface="Wingdings" charset="2"/>
              <a:buNone/>
            </a:pPr>
            <a:r>
              <a:rPr lang="de-DE" sz="2800" b="1" dirty="0">
                <a:solidFill>
                  <a:srgbClr val="0092D2"/>
                </a:solidFill>
                <a:latin typeface="Arial"/>
                <a:cs typeface="Arial"/>
              </a:rPr>
              <a:t>1</a:t>
            </a:r>
          </a:p>
        </p:txBody>
      </p:sp>
      <p:sp>
        <p:nvSpPr>
          <p:cNvPr id="5" name="Rechteck 4"/>
          <p:cNvSpPr/>
          <p:nvPr userDrawn="1"/>
        </p:nvSpPr>
        <p:spPr>
          <a:xfrm>
            <a:off x="1727200" y="2743200"/>
            <a:ext cx="3860800" cy="685800"/>
          </a:xfrm>
          <a:prstGeom prst="rect">
            <a:avLst/>
          </a:prstGeom>
        </p:spPr>
        <p:txBody>
          <a:bodyPr wrap="square" lIns="0" tIns="0" rIns="0" bIns="0" anchor="ctr" anchorCtr="0">
            <a:noAutofit/>
          </a:bodyPr>
          <a:lstStyle/>
          <a:p>
            <a:pPr marL="0" indent="0">
              <a:buSzPct val="200000"/>
              <a:buFont typeface="Wingdings" charset="2"/>
              <a:buNone/>
            </a:pPr>
            <a:r>
              <a:rPr lang="de-DE" sz="1300" b="0" dirty="0" err="1">
                <a:solidFill>
                  <a:schemeClr val="bg1"/>
                </a:solidFill>
                <a:latin typeface="Arial"/>
                <a:cs typeface="Arial"/>
              </a:rPr>
              <a:t>Contribute</a:t>
            </a:r>
            <a:r>
              <a:rPr lang="de-DE" sz="1300" b="0" dirty="0">
                <a:solidFill>
                  <a:schemeClr val="bg1"/>
                </a:solidFill>
                <a:latin typeface="Arial"/>
                <a:cs typeface="Arial"/>
              </a:rPr>
              <a:t> </a:t>
            </a:r>
            <a:r>
              <a:rPr lang="de-DE" sz="1300" b="0" dirty="0" err="1">
                <a:solidFill>
                  <a:schemeClr val="bg1"/>
                </a:solidFill>
                <a:latin typeface="Arial"/>
                <a:cs typeface="Arial"/>
              </a:rPr>
              <a:t>to</a:t>
            </a:r>
            <a:r>
              <a:rPr lang="de-DE" sz="1300" b="0" dirty="0">
                <a:solidFill>
                  <a:schemeClr val="bg1"/>
                </a:solidFill>
                <a:latin typeface="Arial"/>
                <a:cs typeface="Arial"/>
              </a:rPr>
              <a:t> </a:t>
            </a:r>
            <a:r>
              <a:rPr lang="de-DE" sz="1300" b="0" dirty="0" err="1">
                <a:solidFill>
                  <a:schemeClr val="bg1"/>
                </a:solidFill>
                <a:latin typeface="Arial"/>
                <a:cs typeface="Arial"/>
              </a:rPr>
              <a:t>the</a:t>
            </a:r>
            <a:r>
              <a:rPr lang="de-DE" sz="1300" b="0" dirty="0">
                <a:solidFill>
                  <a:schemeClr val="bg1"/>
                </a:solidFill>
                <a:latin typeface="Arial"/>
                <a:cs typeface="Arial"/>
              </a:rPr>
              <a:t> </a:t>
            </a:r>
            <a:r>
              <a:rPr lang="de-DE" sz="1300" b="0" dirty="0" err="1">
                <a:solidFill>
                  <a:schemeClr val="bg1"/>
                </a:solidFill>
                <a:latin typeface="Arial"/>
                <a:cs typeface="Arial"/>
              </a:rPr>
              <a:t>elimination</a:t>
            </a:r>
            <a:r>
              <a:rPr lang="de-DE" sz="1300" b="0" dirty="0">
                <a:solidFill>
                  <a:schemeClr val="bg1"/>
                </a:solidFill>
                <a:latin typeface="Arial"/>
                <a:cs typeface="Arial"/>
              </a:rPr>
              <a:t> </a:t>
            </a:r>
            <a:r>
              <a:rPr lang="de-DE" sz="1300" b="0" dirty="0" err="1">
                <a:solidFill>
                  <a:schemeClr val="bg1"/>
                </a:solidFill>
                <a:latin typeface="Arial"/>
                <a:cs typeface="Arial"/>
              </a:rPr>
              <a:t>of</a:t>
            </a:r>
            <a:r>
              <a:rPr lang="de-DE" sz="1300" b="0" dirty="0">
                <a:solidFill>
                  <a:schemeClr val="bg1"/>
                </a:solidFill>
                <a:latin typeface="Arial"/>
                <a:cs typeface="Arial"/>
              </a:rPr>
              <a:t> </a:t>
            </a:r>
            <a:r>
              <a:rPr lang="de-DE" sz="1300" b="0" dirty="0" err="1">
                <a:solidFill>
                  <a:schemeClr val="bg1"/>
                </a:solidFill>
                <a:latin typeface="Arial"/>
                <a:cs typeface="Arial"/>
              </a:rPr>
              <a:t>child</a:t>
            </a:r>
            <a:r>
              <a:rPr lang="de-DE" sz="1300" b="0" dirty="0">
                <a:solidFill>
                  <a:schemeClr val="bg1"/>
                </a:solidFill>
                <a:latin typeface="Arial"/>
                <a:cs typeface="Arial"/>
              </a:rPr>
              <a:t> </a:t>
            </a:r>
            <a:r>
              <a:rPr lang="de-DE" sz="1300" b="0" dirty="0" err="1">
                <a:solidFill>
                  <a:schemeClr val="bg1"/>
                </a:solidFill>
                <a:latin typeface="Arial"/>
                <a:cs typeface="Arial"/>
              </a:rPr>
              <a:t>labour</a:t>
            </a:r>
            <a:r>
              <a:rPr lang="de-DE" sz="1300" b="0" dirty="0">
                <a:solidFill>
                  <a:schemeClr val="bg1"/>
                </a:solidFill>
                <a:latin typeface="Arial"/>
                <a:cs typeface="Arial"/>
              </a:rPr>
              <a:t>, </a:t>
            </a:r>
            <a:r>
              <a:rPr lang="de-DE" sz="1300" b="0" dirty="0" err="1">
                <a:solidFill>
                  <a:schemeClr val="bg1"/>
                </a:solidFill>
                <a:latin typeface="Arial"/>
                <a:cs typeface="Arial"/>
              </a:rPr>
              <a:t>including</a:t>
            </a:r>
            <a:r>
              <a:rPr lang="de-DE" sz="1300" b="0" dirty="0">
                <a:solidFill>
                  <a:schemeClr val="bg1"/>
                </a:solidFill>
                <a:latin typeface="Arial"/>
                <a:cs typeface="Arial"/>
              </a:rPr>
              <a:t> in all business </a:t>
            </a:r>
            <a:r>
              <a:rPr lang="de-DE" sz="1300" b="0" dirty="0" err="1">
                <a:solidFill>
                  <a:schemeClr val="bg1"/>
                </a:solidFill>
                <a:latin typeface="Arial"/>
                <a:cs typeface="Arial"/>
              </a:rPr>
              <a:t>activities</a:t>
            </a:r>
            <a:r>
              <a:rPr lang="de-DE" sz="1300" b="0" dirty="0">
                <a:solidFill>
                  <a:schemeClr val="bg1"/>
                </a:solidFill>
                <a:latin typeface="Arial"/>
                <a:cs typeface="Arial"/>
              </a:rPr>
              <a:t> and business </a:t>
            </a:r>
            <a:r>
              <a:rPr lang="de-DE" sz="1300" b="0" dirty="0" err="1">
                <a:solidFill>
                  <a:schemeClr val="bg1"/>
                </a:solidFill>
                <a:latin typeface="Arial"/>
                <a:cs typeface="Arial"/>
              </a:rPr>
              <a:t>relationships</a:t>
            </a:r>
            <a:endParaRPr lang="de-DE" sz="1300" b="0" dirty="0">
              <a:solidFill>
                <a:schemeClr val="bg1"/>
              </a:solidFill>
              <a:latin typeface="Arial"/>
              <a:cs typeface="Arial"/>
            </a:endParaRPr>
          </a:p>
        </p:txBody>
      </p:sp>
      <p:sp>
        <p:nvSpPr>
          <p:cNvPr id="6" name="Rechteck 5"/>
          <p:cNvSpPr/>
          <p:nvPr userDrawn="1"/>
        </p:nvSpPr>
        <p:spPr>
          <a:xfrm>
            <a:off x="1219200" y="2743200"/>
            <a:ext cx="406400" cy="685800"/>
          </a:xfrm>
          <a:prstGeom prst="rect">
            <a:avLst/>
          </a:prstGeom>
        </p:spPr>
        <p:txBody>
          <a:bodyPr wrap="square" lIns="0" tIns="0" rIns="0" bIns="0" anchor="ctr" anchorCtr="0">
            <a:noAutofit/>
          </a:bodyPr>
          <a:lstStyle/>
          <a:p>
            <a:pPr marL="0" indent="0" algn="ctr">
              <a:buSzPct val="200000"/>
              <a:buFont typeface="Wingdings" charset="2"/>
              <a:buNone/>
            </a:pPr>
            <a:r>
              <a:rPr lang="de-DE" sz="2800" b="1" dirty="0">
                <a:solidFill>
                  <a:srgbClr val="FFFFFF"/>
                </a:solidFill>
                <a:latin typeface="Arial"/>
                <a:cs typeface="Arial"/>
              </a:rPr>
              <a:t>2</a:t>
            </a:r>
          </a:p>
        </p:txBody>
      </p:sp>
      <p:sp>
        <p:nvSpPr>
          <p:cNvPr id="7" name="Rechteck 6"/>
          <p:cNvSpPr/>
          <p:nvPr userDrawn="1"/>
        </p:nvSpPr>
        <p:spPr>
          <a:xfrm>
            <a:off x="1727200" y="3505200"/>
            <a:ext cx="3454400" cy="685800"/>
          </a:xfrm>
          <a:prstGeom prst="rect">
            <a:avLst/>
          </a:prstGeom>
        </p:spPr>
        <p:txBody>
          <a:bodyPr wrap="square" lIns="0" tIns="0" rIns="0" bIns="0" anchor="ctr" anchorCtr="0">
            <a:noAutofit/>
          </a:bodyPr>
          <a:lstStyle/>
          <a:p>
            <a:pPr marL="0" indent="0">
              <a:buSzPct val="200000"/>
              <a:buFont typeface="Wingdings" charset="2"/>
              <a:buNone/>
            </a:pPr>
            <a:r>
              <a:rPr lang="de-DE" sz="1300" b="0" dirty="0" err="1">
                <a:solidFill>
                  <a:schemeClr val="bg1"/>
                </a:solidFill>
                <a:latin typeface="Arial"/>
                <a:cs typeface="Arial"/>
              </a:rPr>
              <a:t>Provide</a:t>
            </a:r>
            <a:r>
              <a:rPr lang="de-DE" sz="1300" b="0" dirty="0">
                <a:solidFill>
                  <a:schemeClr val="bg1"/>
                </a:solidFill>
                <a:latin typeface="Arial"/>
                <a:cs typeface="Arial"/>
              </a:rPr>
              <a:t> </a:t>
            </a:r>
            <a:r>
              <a:rPr lang="de-DE" sz="1300" b="0" dirty="0" err="1">
                <a:solidFill>
                  <a:schemeClr val="bg1"/>
                </a:solidFill>
                <a:latin typeface="Arial"/>
                <a:cs typeface="Arial"/>
              </a:rPr>
              <a:t>decent</a:t>
            </a:r>
            <a:r>
              <a:rPr lang="de-DE" sz="1300" b="0" dirty="0">
                <a:solidFill>
                  <a:schemeClr val="bg1"/>
                </a:solidFill>
                <a:latin typeface="Arial"/>
                <a:cs typeface="Arial"/>
              </a:rPr>
              <a:t> </a:t>
            </a:r>
            <a:r>
              <a:rPr lang="de-DE" sz="1300" b="0" dirty="0" err="1">
                <a:solidFill>
                  <a:schemeClr val="bg1"/>
                </a:solidFill>
                <a:latin typeface="Arial"/>
                <a:cs typeface="Arial"/>
              </a:rPr>
              <a:t>work</a:t>
            </a:r>
            <a:r>
              <a:rPr lang="de-DE" sz="1300" b="0" dirty="0">
                <a:solidFill>
                  <a:schemeClr val="bg1"/>
                </a:solidFill>
                <a:latin typeface="Arial"/>
                <a:cs typeface="Arial"/>
              </a:rPr>
              <a:t> </a:t>
            </a:r>
            <a:r>
              <a:rPr lang="de-DE" sz="1300" b="0" dirty="0" err="1">
                <a:solidFill>
                  <a:schemeClr val="bg1"/>
                </a:solidFill>
                <a:latin typeface="Arial"/>
                <a:cs typeface="Arial"/>
              </a:rPr>
              <a:t>for</a:t>
            </a:r>
            <a:r>
              <a:rPr lang="de-DE" sz="1300" b="0" dirty="0">
                <a:solidFill>
                  <a:schemeClr val="bg1"/>
                </a:solidFill>
                <a:latin typeface="Arial"/>
                <a:cs typeface="Arial"/>
              </a:rPr>
              <a:t> </a:t>
            </a:r>
            <a:r>
              <a:rPr lang="de-DE" sz="1300" b="0" dirty="0" err="1">
                <a:solidFill>
                  <a:schemeClr val="bg1"/>
                </a:solidFill>
                <a:latin typeface="Arial"/>
                <a:cs typeface="Arial"/>
              </a:rPr>
              <a:t>young</a:t>
            </a:r>
            <a:r>
              <a:rPr lang="de-DE" sz="1300" b="0" dirty="0">
                <a:solidFill>
                  <a:schemeClr val="bg1"/>
                </a:solidFill>
                <a:latin typeface="Arial"/>
                <a:cs typeface="Arial"/>
              </a:rPr>
              <a:t> </a:t>
            </a:r>
            <a:r>
              <a:rPr lang="de-DE" sz="1300" b="0" dirty="0" err="1">
                <a:solidFill>
                  <a:schemeClr val="bg1"/>
                </a:solidFill>
                <a:latin typeface="Arial"/>
                <a:cs typeface="Arial"/>
              </a:rPr>
              <a:t>workers</a:t>
            </a:r>
            <a:r>
              <a:rPr lang="de-DE" sz="1300" b="0" dirty="0">
                <a:solidFill>
                  <a:schemeClr val="bg1"/>
                </a:solidFill>
                <a:latin typeface="Arial"/>
                <a:cs typeface="Arial"/>
              </a:rPr>
              <a:t>, </a:t>
            </a:r>
            <a:r>
              <a:rPr lang="de-DE" sz="1300" b="0" dirty="0" err="1">
                <a:solidFill>
                  <a:schemeClr val="bg1"/>
                </a:solidFill>
                <a:latin typeface="Arial"/>
                <a:cs typeface="Arial"/>
              </a:rPr>
              <a:t>parents</a:t>
            </a:r>
            <a:r>
              <a:rPr lang="de-DE" sz="1300" b="0" dirty="0">
                <a:solidFill>
                  <a:schemeClr val="bg1"/>
                </a:solidFill>
                <a:latin typeface="Arial"/>
                <a:cs typeface="Arial"/>
              </a:rPr>
              <a:t> and </a:t>
            </a:r>
            <a:r>
              <a:rPr lang="de-DE" sz="1300" b="0" dirty="0" err="1">
                <a:solidFill>
                  <a:schemeClr val="bg1"/>
                </a:solidFill>
                <a:latin typeface="Arial"/>
                <a:cs typeface="Arial"/>
              </a:rPr>
              <a:t>caregivers</a:t>
            </a:r>
            <a:endParaRPr lang="de-DE" sz="1300" b="0" dirty="0">
              <a:solidFill>
                <a:schemeClr val="bg1"/>
              </a:solidFill>
              <a:latin typeface="Arial"/>
              <a:cs typeface="Arial"/>
            </a:endParaRPr>
          </a:p>
        </p:txBody>
      </p:sp>
      <p:sp>
        <p:nvSpPr>
          <p:cNvPr id="8" name="Rechteck 7"/>
          <p:cNvSpPr/>
          <p:nvPr userDrawn="1"/>
        </p:nvSpPr>
        <p:spPr>
          <a:xfrm>
            <a:off x="1219200" y="3505200"/>
            <a:ext cx="406400" cy="685800"/>
          </a:xfrm>
          <a:prstGeom prst="rect">
            <a:avLst/>
          </a:prstGeom>
        </p:spPr>
        <p:txBody>
          <a:bodyPr wrap="square" lIns="0" tIns="0" rIns="0" bIns="0" anchor="ctr" anchorCtr="0">
            <a:noAutofit/>
          </a:bodyPr>
          <a:lstStyle/>
          <a:p>
            <a:pPr marL="0" indent="0" algn="ctr">
              <a:buSzPct val="200000"/>
              <a:buFont typeface="Wingdings" charset="2"/>
              <a:buNone/>
            </a:pPr>
            <a:r>
              <a:rPr lang="de-DE" sz="2800" b="1" dirty="0">
                <a:solidFill>
                  <a:srgbClr val="FFFFFF"/>
                </a:solidFill>
                <a:latin typeface="Arial"/>
                <a:cs typeface="Arial"/>
              </a:rPr>
              <a:t>3</a:t>
            </a:r>
          </a:p>
        </p:txBody>
      </p:sp>
      <p:sp>
        <p:nvSpPr>
          <p:cNvPr id="9" name="Rechteck 8"/>
          <p:cNvSpPr/>
          <p:nvPr userDrawn="1"/>
        </p:nvSpPr>
        <p:spPr>
          <a:xfrm>
            <a:off x="1727200" y="4191000"/>
            <a:ext cx="3454400" cy="685800"/>
          </a:xfrm>
          <a:prstGeom prst="rect">
            <a:avLst/>
          </a:prstGeom>
        </p:spPr>
        <p:txBody>
          <a:bodyPr wrap="square" lIns="0" tIns="0" rIns="0" bIns="0" anchor="ctr" anchorCtr="0">
            <a:noAutofit/>
          </a:bodyPr>
          <a:lstStyle/>
          <a:p>
            <a:pPr marL="0" indent="0">
              <a:buSzPct val="200000"/>
              <a:buFont typeface="Wingdings" charset="2"/>
              <a:buNone/>
            </a:pPr>
            <a:r>
              <a:rPr lang="de-DE" sz="1300" b="0" dirty="0" err="1">
                <a:solidFill>
                  <a:schemeClr val="bg1"/>
                </a:solidFill>
                <a:latin typeface="Arial"/>
                <a:cs typeface="Arial"/>
              </a:rPr>
              <a:t>Ensure</a:t>
            </a:r>
            <a:r>
              <a:rPr lang="de-DE" sz="1300" b="0" dirty="0">
                <a:solidFill>
                  <a:schemeClr val="bg1"/>
                </a:solidFill>
                <a:latin typeface="Arial"/>
                <a:cs typeface="Arial"/>
              </a:rPr>
              <a:t> </a:t>
            </a:r>
            <a:r>
              <a:rPr lang="de-DE" sz="1300" b="0" dirty="0" err="1">
                <a:solidFill>
                  <a:schemeClr val="bg1"/>
                </a:solidFill>
                <a:latin typeface="Arial"/>
                <a:cs typeface="Arial"/>
              </a:rPr>
              <a:t>the</a:t>
            </a:r>
            <a:r>
              <a:rPr lang="de-DE" sz="1300" b="0" dirty="0">
                <a:solidFill>
                  <a:schemeClr val="bg1"/>
                </a:solidFill>
                <a:latin typeface="Arial"/>
                <a:cs typeface="Arial"/>
              </a:rPr>
              <a:t> </a:t>
            </a:r>
            <a:r>
              <a:rPr lang="de-DE" sz="1300" b="0" dirty="0" err="1">
                <a:solidFill>
                  <a:schemeClr val="bg1"/>
                </a:solidFill>
                <a:latin typeface="Arial"/>
                <a:cs typeface="Arial"/>
              </a:rPr>
              <a:t>protection</a:t>
            </a:r>
            <a:r>
              <a:rPr lang="de-DE" sz="1300" b="0" dirty="0">
                <a:solidFill>
                  <a:schemeClr val="bg1"/>
                </a:solidFill>
                <a:latin typeface="Arial"/>
                <a:cs typeface="Arial"/>
              </a:rPr>
              <a:t> and </a:t>
            </a:r>
            <a:r>
              <a:rPr lang="de-DE" sz="1300" b="0" dirty="0" err="1">
                <a:solidFill>
                  <a:schemeClr val="bg1"/>
                </a:solidFill>
                <a:latin typeface="Arial"/>
                <a:cs typeface="Arial"/>
              </a:rPr>
              <a:t>safety</a:t>
            </a:r>
            <a:r>
              <a:rPr lang="de-DE" sz="1300" b="0" dirty="0">
                <a:solidFill>
                  <a:schemeClr val="bg1"/>
                </a:solidFill>
                <a:latin typeface="Arial"/>
                <a:cs typeface="Arial"/>
              </a:rPr>
              <a:t> </a:t>
            </a:r>
            <a:r>
              <a:rPr lang="de-DE" sz="1300" b="0" dirty="0" err="1">
                <a:solidFill>
                  <a:schemeClr val="bg1"/>
                </a:solidFill>
                <a:latin typeface="Arial"/>
                <a:cs typeface="Arial"/>
              </a:rPr>
              <a:t>of</a:t>
            </a:r>
            <a:r>
              <a:rPr lang="de-DE" sz="1300" b="0" dirty="0">
                <a:solidFill>
                  <a:schemeClr val="bg1"/>
                </a:solidFill>
                <a:latin typeface="Arial"/>
                <a:cs typeface="Arial"/>
              </a:rPr>
              <a:t> </a:t>
            </a:r>
            <a:r>
              <a:rPr lang="de-DE" sz="1300" b="0" dirty="0" err="1">
                <a:solidFill>
                  <a:schemeClr val="bg1"/>
                </a:solidFill>
                <a:latin typeface="Arial"/>
                <a:cs typeface="Arial"/>
              </a:rPr>
              <a:t>children</a:t>
            </a:r>
            <a:r>
              <a:rPr lang="de-DE" sz="1300" b="0" dirty="0">
                <a:solidFill>
                  <a:schemeClr val="bg1"/>
                </a:solidFill>
                <a:latin typeface="Arial"/>
                <a:cs typeface="Arial"/>
              </a:rPr>
              <a:t> in all business </a:t>
            </a:r>
            <a:r>
              <a:rPr lang="de-DE" sz="1300" b="0" dirty="0" err="1">
                <a:solidFill>
                  <a:schemeClr val="bg1"/>
                </a:solidFill>
                <a:latin typeface="Arial"/>
                <a:cs typeface="Arial"/>
              </a:rPr>
              <a:t>activities</a:t>
            </a:r>
            <a:r>
              <a:rPr lang="de-DE" sz="1300" b="0" dirty="0">
                <a:solidFill>
                  <a:schemeClr val="bg1"/>
                </a:solidFill>
                <a:latin typeface="Arial"/>
                <a:cs typeface="Arial"/>
              </a:rPr>
              <a:t> and </a:t>
            </a:r>
            <a:r>
              <a:rPr lang="de-DE" sz="1300" b="0" dirty="0" err="1">
                <a:solidFill>
                  <a:schemeClr val="bg1"/>
                </a:solidFill>
                <a:latin typeface="Arial"/>
                <a:cs typeface="Arial"/>
              </a:rPr>
              <a:t>facilities</a:t>
            </a:r>
            <a:endParaRPr lang="de-DE" sz="1300" b="0" dirty="0">
              <a:solidFill>
                <a:schemeClr val="bg1"/>
              </a:solidFill>
              <a:latin typeface="Arial"/>
              <a:cs typeface="Arial"/>
            </a:endParaRPr>
          </a:p>
        </p:txBody>
      </p:sp>
      <p:sp>
        <p:nvSpPr>
          <p:cNvPr id="10" name="Rechteck 9"/>
          <p:cNvSpPr/>
          <p:nvPr userDrawn="1"/>
        </p:nvSpPr>
        <p:spPr>
          <a:xfrm>
            <a:off x="1219200" y="4191000"/>
            <a:ext cx="406400" cy="685800"/>
          </a:xfrm>
          <a:prstGeom prst="rect">
            <a:avLst/>
          </a:prstGeom>
        </p:spPr>
        <p:txBody>
          <a:bodyPr wrap="square" lIns="0" tIns="0" rIns="0" bIns="0" anchor="ctr" anchorCtr="0">
            <a:noAutofit/>
          </a:bodyPr>
          <a:lstStyle/>
          <a:p>
            <a:pPr marL="0" indent="0" algn="ctr">
              <a:buSzPct val="200000"/>
              <a:buFont typeface="Wingdings" charset="2"/>
              <a:buNone/>
            </a:pPr>
            <a:r>
              <a:rPr lang="de-DE" sz="2800" b="1" dirty="0">
                <a:solidFill>
                  <a:srgbClr val="FFFFFF"/>
                </a:solidFill>
                <a:latin typeface="Arial"/>
                <a:cs typeface="Arial"/>
              </a:rPr>
              <a:t>4</a:t>
            </a:r>
          </a:p>
        </p:txBody>
      </p:sp>
      <p:sp>
        <p:nvSpPr>
          <p:cNvPr id="11" name="Rechteck 10"/>
          <p:cNvSpPr/>
          <p:nvPr userDrawn="1"/>
        </p:nvSpPr>
        <p:spPr>
          <a:xfrm>
            <a:off x="2743200" y="5029200"/>
            <a:ext cx="3454400" cy="685800"/>
          </a:xfrm>
          <a:prstGeom prst="rect">
            <a:avLst/>
          </a:prstGeom>
        </p:spPr>
        <p:txBody>
          <a:bodyPr wrap="square" lIns="0" tIns="0" rIns="0" bIns="0" anchor="ctr" anchorCtr="0">
            <a:noAutofit/>
          </a:bodyPr>
          <a:lstStyle/>
          <a:p>
            <a:pPr marL="0" indent="0">
              <a:buSzPct val="200000"/>
              <a:buFont typeface="Wingdings" charset="2"/>
              <a:buNone/>
            </a:pPr>
            <a:r>
              <a:rPr lang="de-DE" sz="1300" b="0" dirty="0" err="1">
                <a:solidFill>
                  <a:schemeClr val="bg1"/>
                </a:solidFill>
                <a:latin typeface="Arial"/>
                <a:cs typeface="Arial"/>
              </a:rPr>
              <a:t>Ensure</a:t>
            </a:r>
            <a:r>
              <a:rPr lang="de-DE" sz="1300" b="0" dirty="0">
                <a:solidFill>
                  <a:schemeClr val="bg1"/>
                </a:solidFill>
                <a:latin typeface="Arial"/>
                <a:cs typeface="Arial"/>
              </a:rPr>
              <a:t> </a:t>
            </a:r>
            <a:r>
              <a:rPr lang="de-DE" sz="1300" b="0" dirty="0" err="1">
                <a:solidFill>
                  <a:schemeClr val="bg1"/>
                </a:solidFill>
                <a:latin typeface="Arial"/>
                <a:cs typeface="Arial"/>
              </a:rPr>
              <a:t>that</a:t>
            </a:r>
            <a:r>
              <a:rPr lang="de-DE" sz="1300" b="0" dirty="0">
                <a:solidFill>
                  <a:schemeClr val="bg1"/>
                </a:solidFill>
                <a:latin typeface="Arial"/>
                <a:cs typeface="Arial"/>
              </a:rPr>
              <a:t> </a:t>
            </a:r>
            <a:r>
              <a:rPr lang="de-DE" sz="1300" b="0" dirty="0" err="1">
                <a:solidFill>
                  <a:schemeClr val="bg1"/>
                </a:solidFill>
                <a:latin typeface="Arial"/>
                <a:cs typeface="Arial"/>
              </a:rPr>
              <a:t>products</a:t>
            </a:r>
            <a:r>
              <a:rPr lang="de-DE" sz="1300" b="0" dirty="0">
                <a:solidFill>
                  <a:schemeClr val="bg1"/>
                </a:solidFill>
                <a:latin typeface="Arial"/>
                <a:cs typeface="Arial"/>
              </a:rPr>
              <a:t> and </a:t>
            </a:r>
            <a:r>
              <a:rPr lang="de-DE" sz="1300" b="0" dirty="0" err="1">
                <a:solidFill>
                  <a:schemeClr val="bg1"/>
                </a:solidFill>
                <a:latin typeface="Arial"/>
                <a:cs typeface="Arial"/>
              </a:rPr>
              <a:t>services</a:t>
            </a:r>
            <a:r>
              <a:rPr lang="de-DE" sz="1300" b="0" dirty="0">
                <a:solidFill>
                  <a:schemeClr val="bg1"/>
                </a:solidFill>
                <a:latin typeface="Arial"/>
                <a:cs typeface="Arial"/>
              </a:rPr>
              <a:t> </a:t>
            </a:r>
            <a:r>
              <a:rPr lang="de-DE" sz="1300" b="0" dirty="0" err="1">
                <a:solidFill>
                  <a:schemeClr val="bg1"/>
                </a:solidFill>
                <a:latin typeface="Arial"/>
                <a:cs typeface="Arial"/>
              </a:rPr>
              <a:t>are</a:t>
            </a:r>
            <a:r>
              <a:rPr lang="de-DE" sz="1300" b="0" dirty="0">
                <a:solidFill>
                  <a:schemeClr val="bg1"/>
                </a:solidFill>
                <a:latin typeface="Arial"/>
                <a:cs typeface="Arial"/>
              </a:rPr>
              <a:t> </a:t>
            </a:r>
            <a:r>
              <a:rPr lang="de-DE" sz="1300" b="0" dirty="0" err="1">
                <a:solidFill>
                  <a:schemeClr val="bg1"/>
                </a:solidFill>
                <a:latin typeface="Arial"/>
                <a:cs typeface="Arial"/>
              </a:rPr>
              <a:t>safe</a:t>
            </a:r>
            <a:r>
              <a:rPr lang="de-DE" sz="1300" b="0" dirty="0">
                <a:solidFill>
                  <a:schemeClr val="bg1"/>
                </a:solidFill>
                <a:latin typeface="Arial"/>
                <a:cs typeface="Arial"/>
              </a:rPr>
              <a:t>, and </a:t>
            </a:r>
            <a:r>
              <a:rPr lang="de-DE" sz="1300" b="0" dirty="0" err="1">
                <a:solidFill>
                  <a:schemeClr val="bg1"/>
                </a:solidFill>
                <a:latin typeface="Arial"/>
                <a:cs typeface="Arial"/>
              </a:rPr>
              <a:t>seek</a:t>
            </a:r>
            <a:r>
              <a:rPr lang="de-DE" sz="1300" b="0" dirty="0">
                <a:solidFill>
                  <a:schemeClr val="bg1"/>
                </a:solidFill>
                <a:latin typeface="Arial"/>
                <a:cs typeface="Arial"/>
              </a:rPr>
              <a:t> </a:t>
            </a:r>
            <a:r>
              <a:rPr lang="de-DE" sz="1300" b="0" dirty="0" err="1">
                <a:solidFill>
                  <a:schemeClr val="bg1"/>
                </a:solidFill>
                <a:latin typeface="Arial"/>
                <a:cs typeface="Arial"/>
              </a:rPr>
              <a:t>to</a:t>
            </a:r>
            <a:r>
              <a:rPr lang="de-DE" sz="1300" b="0" dirty="0">
                <a:solidFill>
                  <a:schemeClr val="bg1"/>
                </a:solidFill>
                <a:latin typeface="Arial"/>
                <a:cs typeface="Arial"/>
              </a:rPr>
              <a:t> </a:t>
            </a:r>
            <a:r>
              <a:rPr lang="de-DE" sz="1300" b="0" dirty="0" err="1">
                <a:solidFill>
                  <a:schemeClr val="bg1"/>
                </a:solidFill>
                <a:latin typeface="Arial"/>
                <a:cs typeface="Arial"/>
              </a:rPr>
              <a:t>support</a:t>
            </a:r>
            <a:r>
              <a:rPr lang="de-DE" sz="1300" b="0" dirty="0">
                <a:solidFill>
                  <a:schemeClr val="bg1"/>
                </a:solidFill>
                <a:latin typeface="Arial"/>
                <a:cs typeface="Arial"/>
              </a:rPr>
              <a:t> </a:t>
            </a:r>
            <a:r>
              <a:rPr lang="de-DE" sz="1300" b="0" dirty="0" err="1">
                <a:solidFill>
                  <a:schemeClr val="bg1"/>
                </a:solidFill>
                <a:latin typeface="Arial"/>
                <a:cs typeface="Arial"/>
              </a:rPr>
              <a:t>children’s</a:t>
            </a:r>
            <a:r>
              <a:rPr lang="de-DE" sz="1300" b="0" dirty="0">
                <a:solidFill>
                  <a:schemeClr val="bg1"/>
                </a:solidFill>
                <a:latin typeface="Arial"/>
                <a:cs typeface="Arial"/>
              </a:rPr>
              <a:t> </a:t>
            </a:r>
            <a:r>
              <a:rPr lang="de-DE" sz="1300" b="0" dirty="0" err="1">
                <a:solidFill>
                  <a:schemeClr val="bg1"/>
                </a:solidFill>
                <a:latin typeface="Arial"/>
                <a:cs typeface="Arial"/>
              </a:rPr>
              <a:t>rights</a:t>
            </a:r>
            <a:r>
              <a:rPr lang="de-DE" sz="1300" b="0" dirty="0">
                <a:solidFill>
                  <a:schemeClr val="bg1"/>
                </a:solidFill>
                <a:latin typeface="Arial"/>
                <a:cs typeface="Arial"/>
              </a:rPr>
              <a:t> </a:t>
            </a:r>
            <a:r>
              <a:rPr lang="de-DE" sz="1300" b="0" dirty="0" err="1">
                <a:solidFill>
                  <a:schemeClr val="bg1"/>
                </a:solidFill>
                <a:latin typeface="Arial"/>
                <a:cs typeface="Arial"/>
              </a:rPr>
              <a:t>through</a:t>
            </a:r>
            <a:r>
              <a:rPr lang="de-DE" sz="1300" b="0" dirty="0">
                <a:solidFill>
                  <a:schemeClr val="bg1"/>
                </a:solidFill>
                <a:latin typeface="Arial"/>
                <a:cs typeface="Arial"/>
              </a:rPr>
              <a:t> </a:t>
            </a:r>
            <a:r>
              <a:rPr lang="de-DE" sz="1300" b="0" dirty="0" err="1">
                <a:solidFill>
                  <a:schemeClr val="bg1"/>
                </a:solidFill>
                <a:latin typeface="Arial"/>
                <a:cs typeface="Arial"/>
              </a:rPr>
              <a:t>them</a:t>
            </a:r>
            <a:endParaRPr lang="de-DE" sz="1300" b="0" dirty="0">
              <a:solidFill>
                <a:schemeClr val="bg1"/>
              </a:solidFill>
              <a:latin typeface="Arial"/>
              <a:cs typeface="Arial"/>
            </a:endParaRPr>
          </a:p>
        </p:txBody>
      </p:sp>
      <p:sp>
        <p:nvSpPr>
          <p:cNvPr id="12" name="Rechteck 11"/>
          <p:cNvSpPr/>
          <p:nvPr userDrawn="1"/>
        </p:nvSpPr>
        <p:spPr>
          <a:xfrm>
            <a:off x="2235200" y="5029200"/>
            <a:ext cx="406400" cy="685800"/>
          </a:xfrm>
          <a:prstGeom prst="rect">
            <a:avLst/>
          </a:prstGeom>
        </p:spPr>
        <p:txBody>
          <a:bodyPr wrap="square" lIns="0" tIns="0" rIns="0" bIns="0" anchor="ctr" anchorCtr="0">
            <a:noAutofit/>
          </a:bodyPr>
          <a:lstStyle/>
          <a:p>
            <a:pPr marL="0" indent="0" algn="ctr">
              <a:buSzPct val="200000"/>
              <a:buFont typeface="Wingdings" charset="2"/>
              <a:buNone/>
            </a:pPr>
            <a:r>
              <a:rPr lang="de-DE" sz="2800" b="1" dirty="0">
                <a:solidFill>
                  <a:srgbClr val="FFFFFF"/>
                </a:solidFill>
                <a:latin typeface="Arial"/>
                <a:cs typeface="Arial"/>
              </a:rPr>
              <a:t>5</a:t>
            </a:r>
          </a:p>
        </p:txBody>
      </p:sp>
      <p:sp>
        <p:nvSpPr>
          <p:cNvPr id="13" name="Rechteck 12"/>
          <p:cNvSpPr/>
          <p:nvPr userDrawn="1"/>
        </p:nvSpPr>
        <p:spPr>
          <a:xfrm>
            <a:off x="2743200" y="5791200"/>
            <a:ext cx="3759200" cy="685800"/>
          </a:xfrm>
          <a:prstGeom prst="rect">
            <a:avLst/>
          </a:prstGeom>
        </p:spPr>
        <p:txBody>
          <a:bodyPr wrap="square" lIns="0" tIns="0" rIns="0" bIns="0" anchor="ctr" anchorCtr="0">
            <a:noAutofit/>
          </a:bodyPr>
          <a:lstStyle/>
          <a:p>
            <a:pPr marL="0" indent="0">
              <a:buSzPct val="200000"/>
              <a:buFont typeface="Wingdings" charset="2"/>
              <a:buNone/>
            </a:pPr>
            <a:r>
              <a:rPr lang="de-DE" sz="1300" b="0" dirty="0" err="1">
                <a:solidFill>
                  <a:schemeClr val="bg1"/>
                </a:solidFill>
                <a:latin typeface="Arial"/>
                <a:cs typeface="Arial"/>
              </a:rPr>
              <a:t>Use</a:t>
            </a:r>
            <a:r>
              <a:rPr lang="de-DE" sz="1300" b="0" dirty="0">
                <a:solidFill>
                  <a:schemeClr val="bg1"/>
                </a:solidFill>
                <a:latin typeface="Arial"/>
                <a:cs typeface="Arial"/>
              </a:rPr>
              <a:t> </a:t>
            </a:r>
            <a:r>
              <a:rPr lang="de-DE" sz="1300" b="0" dirty="0" err="1">
                <a:solidFill>
                  <a:schemeClr val="bg1"/>
                </a:solidFill>
                <a:latin typeface="Arial"/>
                <a:cs typeface="Arial"/>
              </a:rPr>
              <a:t>marketing</a:t>
            </a:r>
            <a:r>
              <a:rPr lang="de-DE" sz="1300" b="0" dirty="0">
                <a:solidFill>
                  <a:schemeClr val="bg1"/>
                </a:solidFill>
                <a:latin typeface="Arial"/>
                <a:cs typeface="Arial"/>
              </a:rPr>
              <a:t> and </a:t>
            </a:r>
            <a:r>
              <a:rPr lang="de-DE" sz="1300" b="0" dirty="0" err="1">
                <a:solidFill>
                  <a:schemeClr val="bg1"/>
                </a:solidFill>
                <a:latin typeface="Arial"/>
                <a:cs typeface="Arial"/>
              </a:rPr>
              <a:t>advertising</a:t>
            </a:r>
            <a:r>
              <a:rPr lang="de-DE" sz="1300" b="0" dirty="0">
                <a:solidFill>
                  <a:schemeClr val="bg1"/>
                </a:solidFill>
                <a:latin typeface="Arial"/>
                <a:cs typeface="Arial"/>
              </a:rPr>
              <a:t> </a:t>
            </a:r>
            <a:r>
              <a:rPr lang="de-DE" sz="1300" b="0" dirty="0" err="1">
                <a:solidFill>
                  <a:schemeClr val="bg1"/>
                </a:solidFill>
                <a:latin typeface="Arial"/>
                <a:cs typeface="Arial"/>
              </a:rPr>
              <a:t>that</a:t>
            </a:r>
            <a:r>
              <a:rPr lang="de-DE" sz="1300" b="0" dirty="0">
                <a:solidFill>
                  <a:schemeClr val="bg1"/>
                </a:solidFill>
                <a:latin typeface="Arial"/>
                <a:cs typeface="Arial"/>
              </a:rPr>
              <a:t> </a:t>
            </a:r>
            <a:r>
              <a:rPr lang="de-DE" sz="1300" b="0" dirty="0" err="1">
                <a:solidFill>
                  <a:schemeClr val="bg1"/>
                </a:solidFill>
                <a:latin typeface="Arial"/>
                <a:cs typeface="Arial"/>
              </a:rPr>
              <a:t>respect</a:t>
            </a:r>
            <a:r>
              <a:rPr lang="de-DE" sz="1300" b="0" dirty="0">
                <a:solidFill>
                  <a:schemeClr val="bg1"/>
                </a:solidFill>
                <a:latin typeface="Arial"/>
                <a:cs typeface="Arial"/>
              </a:rPr>
              <a:t> and </a:t>
            </a:r>
            <a:r>
              <a:rPr lang="de-DE" sz="1300" b="0" dirty="0" err="1">
                <a:solidFill>
                  <a:schemeClr val="bg1"/>
                </a:solidFill>
                <a:latin typeface="Arial"/>
                <a:cs typeface="Arial"/>
              </a:rPr>
              <a:t>support</a:t>
            </a:r>
            <a:r>
              <a:rPr lang="de-DE" sz="1300" b="0" dirty="0">
                <a:solidFill>
                  <a:schemeClr val="bg1"/>
                </a:solidFill>
                <a:latin typeface="Arial"/>
                <a:cs typeface="Arial"/>
              </a:rPr>
              <a:t> </a:t>
            </a:r>
            <a:r>
              <a:rPr lang="de-DE" sz="1300" b="0" dirty="0" err="1">
                <a:solidFill>
                  <a:schemeClr val="bg1"/>
                </a:solidFill>
                <a:latin typeface="Arial"/>
                <a:cs typeface="Arial"/>
              </a:rPr>
              <a:t>children’s</a:t>
            </a:r>
            <a:r>
              <a:rPr lang="de-DE" sz="1300" b="0" dirty="0">
                <a:solidFill>
                  <a:schemeClr val="bg1"/>
                </a:solidFill>
                <a:latin typeface="Arial"/>
                <a:cs typeface="Arial"/>
              </a:rPr>
              <a:t> </a:t>
            </a:r>
            <a:r>
              <a:rPr lang="de-DE" sz="1300" b="0" dirty="0" err="1">
                <a:solidFill>
                  <a:schemeClr val="bg1"/>
                </a:solidFill>
                <a:latin typeface="Arial"/>
                <a:cs typeface="Arial"/>
              </a:rPr>
              <a:t>rights</a:t>
            </a:r>
            <a:endParaRPr lang="de-DE" sz="1300" b="0" dirty="0">
              <a:solidFill>
                <a:schemeClr val="bg1"/>
              </a:solidFill>
              <a:latin typeface="Arial"/>
              <a:cs typeface="Arial"/>
            </a:endParaRPr>
          </a:p>
        </p:txBody>
      </p:sp>
      <p:sp>
        <p:nvSpPr>
          <p:cNvPr id="14" name="Rechteck 13"/>
          <p:cNvSpPr/>
          <p:nvPr userDrawn="1"/>
        </p:nvSpPr>
        <p:spPr>
          <a:xfrm>
            <a:off x="2235200" y="5791200"/>
            <a:ext cx="406400" cy="685800"/>
          </a:xfrm>
          <a:prstGeom prst="rect">
            <a:avLst/>
          </a:prstGeom>
        </p:spPr>
        <p:txBody>
          <a:bodyPr wrap="square" lIns="0" tIns="0" rIns="0" bIns="0" anchor="ctr" anchorCtr="0">
            <a:noAutofit/>
          </a:bodyPr>
          <a:lstStyle/>
          <a:p>
            <a:pPr marL="0" indent="0" algn="ctr">
              <a:buSzPct val="200000"/>
              <a:buFont typeface="Wingdings" charset="2"/>
              <a:buNone/>
            </a:pPr>
            <a:r>
              <a:rPr lang="de-DE" sz="2800" b="1" dirty="0">
                <a:solidFill>
                  <a:srgbClr val="FFFFFF"/>
                </a:solidFill>
                <a:latin typeface="Arial"/>
                <a:cs typeface="Arial"/>
              </a:rPr>
              <a:t>6</a:t>
            </a:r>
          </a:p>
        </p:txBody>
      </p:sp>
      <p:sp>
        <p:nvSpPr>
          <p:cNvPr id="15" name="Rechteck 14"/>
          <p:cNvSpPr/>
          <p:nvPr userDrawn="1"/>
        </p:nvSpPr>
        <p:spPr>
          <a:xfrm>
            <a:off x="7315200" y="2667000"/>
            <a:ext cx="3759200" cy="685800"/>
          </a:xfrm>
          <a:prstGeom prst="rect">
            <a:avLst/>
          </a:prstGeom>
        </p:spPr>
        <p:txBody>
          <a:bodyPr wrap="square" lIns="0" tIns="0" rIns="0" bIns="0" anchor="ctr" anchorCtr="0">
            <a:noAutofit/>
          </a:bodyPr>
          <a:lstStyle/>
          <a:p>
            <a:pPr marL="0" indent="0">
              <a:buSzPct val="200000"/>
              <a:buFont typeface="Wingdings" charset="2"/>
              <a:buNone/>
            </a:pPr>
            <a:r>
              <a:rPr lang="de-DE" sz="1300" b="0" dirty="0" err="1">
                <a:solidFill>
                  <a:schemeClr val="bg1"/>
                </a:solidFill>
                <a:latin typeface="Arial"/>
                <a:cs typeface="Arial"/>
              </a:rPr>
              <a:t>Respect</a:t>
            </a:r>
            <a:r>
              <a:rPr lang="de-DE" sz="1300" b="0" dirty="0">
                <a:solidFill>
                  <a:schemeClr val="bg1"/>
                </a:solidFill>
                <a:latin typeface="Arial"/>
                <a:cs typeface="Arial"/>
              </a:rPr>
              <a:t> and </a:t>
            </a:r>
            <a:r>
              <a:rPr lang="de-DE" sz="1300" b="0" dirty="0" err="1">
                <a:solidFill>
                  <a:schemeClr val="bg1"/>
                </a:solidFill>
                <a:latin typeface="Arial"/>
                <a:cs typeface="Arial"/>
              </a:rPr>
              <a:t>support</a:t>
            </a:r>
            <a:r>
              <a:rPr lang="de-DE" sz="1300" b="0" dirty="0">
                <a:solidFill>
                  <a:schemeClr val="bg1"/>
                </a:solidFill>
                <a:latin typeface="Arial"/>
                <a:cs typeface="Arial"/>
              </a:rPr>
              <a:t> </a:t>
            </a:r>
            <a:r>
              <a:rPr lang="de-DE" sz="1300" b="0" dirty="0" err="1">
                <a:solidFill>
                  <a:schemeClr val="bg1"/>
                </a:solidFill>
                <a:latin typeface="Arial"/>
                <a:cs typeface="Arial"/>
              </a:rPr>
              <a:t>children’s</a:t>
            </a:r>
            <a:r>
              <a:rPr lang="de-DE" sz="1300" b="0" dirty="0">
                <a:solidFill>
                  <a:schemeClr val="bg1"/>
                </a:solidFill>
                <a:latin typeface="Arial"/>
                <a:cs typeface="Arial"/>
              </a:rPr>
              <a:t> </a:t>
            </a:r>
            <a:r>
              <a:rPr lang="de-DE" sz="1300" b="0" dirty="0" err="1">
                <a:solidFill>
                  <a:schemeClr val="bg1"/>
                </a:solidFill>
                <a:latin typeface="Arial"/>
                <a:cs typeface="Arial"/>
              </a:rPr>
              <a:t>rights</a:t>
            </a:r>
            <a:r>
              <a:rPr lang="de-DE" sz="1300" b="0" dirty="0">
                <a:solidFill>
                  <a:schemeClr val="bg1"/>
                </a:solidFill>
                <a:latin typeface="Arial"/>
                <a:cs typeface="Arial"/>
              </a:rPr>
              <a:t> in </a:t>
            </a:r>
            <a:r>
              <a:rPr lang="de-DE" sz="1300" b="0" dirty="0" err="1">
                <a:solidFill>
                  <a:schemeClr val="bg1"/>
                </a:solidFill>
                <a:latin typeface="Arial"/>
                <a:cs typeface="Arial"/>
              </a:rPr>
              <a:t>relation</a:t>
            </a:r>
            <a:r>
              <a:rPr lang="de-DE" sz="1300" b="0" dirty="0">
                <a:solidFill>
                  <a:schemeClr val="bg1"/>
                </a:solidFill>
                <a:latin typeface="Arial"/>
                <a:cs typeface="Arial"/>
              </a:rPr>
              <a:t> </a:t>
            </a:r>
            <a:r>
              <a:rPr lang="de-DE" sz="1300" b="0" dirty="0" err="1">
                <a:solidFill>
                  <a:schemeClr val="bg1"/>
                </a:solidFill>
                <a:latin typeface="Arial"/>
                <a:cs typeface="Arial"/>
              </a:rPr>
              <a:t>to</a:t>
            </a:r>
            <a:r>
              <a:rPr lang="de-DE" sz="1300" b="0" dirty="0">
                <a:solidFill>
                  <a:schemeClr val="bg1"/>
                </a:solidFill>
                <a:latin typeface="Arial"/>
                <a:cs typeface="Arial"/>
              </a:rPr>
              <a:t> </a:t>
            </a:r>
            <a:r>
              <a:rPr lang="de-DE" sz="1300" b="0" dirty="0" err="1">
                <a:solidFill>
                  <a:schemeClr val="bg1"/>
                </a:solidFill>
                <a:latin typeface="Arial"/>
                <a:cs typeface="Arial"/>
              </a:rPr>
              <a:t>the</a:t>
            </a:r>
            <a:r>
              <a:rPr lang="de-DE" sz="1300" b="0" dirty="0">
                <a:solidFill>
                  <a:schemeClr val="bg1"/>
                </a:solidFill>
                <a:latin typeface="Arial"/>
                <a:cs typeface="Arial"/>
              </a:rPr>
              <a:t> </a:t>
            </a:r>
            <a:r>
              <a:rPr lang="de-DE" sz="1300" b="0" dirty="0" err="1">
                <a:solidFill>
                  <a:schemeClr val="bg1"/>
                </a:solidFill>
                <a:latin typeface="Arial"/>
                <a:cs typeface="Arial"/>
              </a:rPr>
              <a:t>environment</a:t>
            </a:r>
            <a:r>
              <a:rPr lang="de-DE" sz="1300" b="0" dirty="0">
                <a:solidFill>
                  <a:schemeClr val="bg1"/>
                </a:solidFill>
                <a:latin typeface="Arial"/>
                <a:cs typeface="Arial"/>
              </a:rPr>
              <a:t> and </a:t>
            </a:r>
            <a:r>
              <a:rPr lang="de-DE" sz="1300" b="0" dirty="0" err="1">
                <a:solidFill>
                  <a:schemeClr val="bg1"/>
                </a:solidFill>
                <a:latin typeface="Arial"/>
                <a:cs typeface="Arial"/>
              </a:rPr>
              <a:t>to</a:t>
            </a:r>
            <a:r>
              <a:rPr lang="de-DE" sz="1300" b="0" dirty="0">
                <a:solidFill>
                  <a:schemeClr val="bg1"/>
                </a:solidFill>
                <a:latin typeface="Arial"/>
                <a:cs typeface="Arial"/>
              </a:rPr>
              <a:t> </a:t>
            </a:r>
            <a:r>
              <a:rPr lang="de-DE" sz="1300" b="0" dirty="0" err="1">
                <a:solidFill>
                  <a:schemeClr val="bg1"/>
                </a:solidFill>
                <a:latin typeface="Arial"/>
                <a:cs typeface="Arial"/>
              </a:rPr>
              <a:t>land</a:t>
            </a:r>
            <a:r>
              <a:rPr lang="de-DE" sz="1300" b="0" dirty="0">
                <a:solidFill>
                  <a:schemeClr val="bg1"/>
                </a:solidFill>
                <a:latin typeface="Arial"/>
                <a:cs typeface="Arial"/>
              </a:rPr>
              <a:t> </a:t>
            </a:r>
            <a:r>
              <a:rPr lang="de-DE" sz="1300" b="0" dirty="0" err="1">
                <a:solidFill>
                  <a:schemeClr val="bg1"/>
                </a:solidFill>
                <a:latin typeface="Arial"/>
                <a:cs typeface="Arial"/>
              </a:rPr>
              <a:t>acquisition</a:t>
            </a:r>
            <a:r>
              <a:rPr lang="de-DE" sz="1300" b="0" dirty="0">
                <a:solidFill>
                  <a:schemeClr val="bg1"/>
                </a:solidFill>
                <a:latin typeface="Arial"/>
                <a:cs typeface="Arial"/>
              </a:rPr>
              <a:t> and </a:t>
            </a:r>
            <a:r>
              <a:rPr lang="de-DE" sz="1300" b="0" dirty="0" err="1">
                <a:solidFill>
                  <a:schemeClr val="bg1"/>
                </a:solidFill>
                <a:latin typeface="Arial"/>
                <a:cs typeface="Arial"/>
              </a:rPr>
              <a:t>use</a:t>
            </a:r>
            <a:endParaRPr lang="de-DE" sz="1300" b="0" dirty="0">
              <a:solidFill>
                <a:schemeClr val="bg1"/>
              </a:solidFill>
              <a:latin typeface="Arial"/>
              <a:cs typeface="Arial"/>
            </a:endParaRPr>
          </a:p>
        </p:txBody>
      </p:sp>
      <p:sp>
        <p:nvSpPr>
          <p:cNvPr id="16" name="Rechteck 15"/>
          <p:cNvSpPr/>
          <p:nvPr userDrawn="1"/>
        </p:nvSpPr>
        <p:spPr>
          <a:xfrm>
            <a:off x="6807200" y="2667000"/>
            <a:ext cx="406400" cy="685800"/>
          </a:xfrm>
          <a:prstGeom prst="rect">
            <a:avLst/>
          </a:prstGeom>
        </p:spPr>
        <p:txBody>
          <a:bodyPr wrap="square" lIns="0" tIns="0" rIns="0" bIns="0" anchor="ctr" anchorCtr="0">
            <a:noAutofit/>
          </a:bodyPr>
          <a:lstStyle/>
          <a:p>
            <a:pPr marL="0" indent="0" algn="ctr">
              <a:buSzPct val="200000"/>
              <a:buFont typeface="Wingdings" charset="2"/>
              <a:buNone/>
            </a:pPr>
            <a:r>
              <a:rPr lang="de-DE" sz="2800" b="1" dirty="0">
                <a:solidFill>
                  <a:srgbClr val="FFFFFF"/>
                </a:solidFill>
                <a:latin typeface="Arial"/>
                <a:cs typeface="Arial"/>
              </a:rPr>
              <a:t>7</a:t>
            </a:r>
          </a:p>
        </p:txBody>
      </p:sp>
      <p:sp>
        <p:nvSpPr>
          <p:cNvPr id="17" name="Rechteck 16"/>
          <p:cNvSpPr/>
          <p:nvPr userDrawn="1"/>
        </p:nvSpPr>
        <p:spPr>
          <a:xfrm>
            <a:off x="7416800" y="3429000"/>
            <a:ext cx="3962400" cy="609600"/>
          </a:xfrm>
          <a:prstGeom prst="rect">
            <a:avLst/>
          </a:prstGeom>
        </p:spPr>
        <p:txBody>
          <a:bodyPr wrap="square" lIns="0" tIns="0" rIns="0" bIns="0" anchor="ctr" anchorCtr="0">
            <a:noAutofit/>
          </a:bodyPr>
          <a:lstStyle/>
          <a:p>
            <a:pPr marL="0" indent="0">
              <a:buSzPct val="200000"/>
              <a:buFont typeface="Wingdings" charset="2"/>
              <a:buNone/>
            </a:pPr>
            <a:r>
              <a:rPr lang="de-DE" sz="1300" b="0" dirty="0" err="1">
                <a:solidFill>
                  <a:schemeClr val="bg1"/>
                </a:solidFill>
                <a:latin typeface="Arial"/>
                <a:cs typeface="Arial"/>
              </a:rPr>
              <a:t>Respect</a:t>
            </a:r>
            <a:r>
              <a:rPr lang="de-DE" sz="1300" b="0" dirty="0">
                <a:solidFill>
                  <a:schemeClr val="bg1"/>
                </a:solidFill>
                <a:latin typeface="Arial"/>
                <a:cs typeface="Arial"/>
              </a:rPr>
              <a:t> and </a:t>
            </a:r>
            <a:r>
              <a:rPr lang="de-DE" sz="1300" b="0" dirty="0" err="1">
                <a:solidFill>
                  <a:schemeClr val="bg1"/>
                </a:solidFill>
                <a:latin typeface="Arial"/>
                <a:cs typeface="Arial"/>
              </a:rPr>
              <a:t>support</a:t>
            </a:r>
            <a:r>
              <a:rPr lang="de-DE" sz="1300" b="0" dirty="0">
                <a:solidFill>
                  <a:schemeClr val="bg1"/>
                </a:solidFill>
                <a:latin typeface="Arial"/>
                <a:cs typeface="Arial"/>
              </a:rPr>
              <a:t> </a:t>
            </a:r>
            <a:r>
              <a:rPr lang="de-DE" sz="1300" b="0" dirty="0" err="1">
                <a:solidFill>
                  <a:schemeClr val="bg1"/>
                </a:solidFill>
                <a:latin typeface="Arial"/>
                <a:cs typeface="Arial"/>
              </a:rPr>
              <a:t>children’s</a:t>
            </a:r>
            <a:r>
              <a:rPr lang="de-DE" sz="1300" b="0" dirty="0">
                <a:solidFill>
                  <a:schemeClr val="bg1"/>
                </a:solidFill>
                <a:latin typeface="Arial"/>
                <a:cs typeface="Arial"/>
              </a:rPr>
              <a:t> </a:t>
            </a:r>
            <a:r>
              <a:rPr lang="de-DE" sz="1300" b="0" dirty="0" err="1">
                <a:solidFill>
                  <a:schemeClr val="bg1"/>
                </a:solidFill>
                <a:latin typeface="Arial"/>
                <a:cs typeface="Arial"/>
              </a:rPr>
              <a:t>rights</a:t>
            </a:r>
            <a:r>
              <a:rPr lang="de-DE" sz="1300" b="0" dirty="0">
                <a:solidFill>
                  <a:schemeClr val="bg1"/>
                </a:solidFill>
                <a:latin typeface="Arial"/>
                <a:cs typeface="Arial"/>
              </a:rPr>
              <a:t> in </a:t>
            </a:r>
            <a:r>
              <a:rPr lang="de-DE" sz="1300" b="0" dirty="0" err="1">
                <a:solidFill>
                  <a:schemeClr val="bg1"/>
                </a:solidFill>
                <a:latin typeface="Arial"/>
                <a:cs typeface="Arial"/>
              </a:rPr>
              <a:t>security</a:t>
            </a:r>
            <a:r>
              <a:rPr lang="de-DE" sz="1300" b="0" dirty="0">
                <a:solidFill>
                  <a:schemeClr val="bg1"/>
                </a:solidFill>
                <a:latin typeface="Arial"/>
                <a:cs typeface="Arial"/>
              </a:rPr>
              <a:t> </a:t>
            </a:r>
            <a:r>
              <a:rPr lang="de-DE" sz="1300" b="0" dirty="0" err="1">
                <a:solidFill>
                  <a:schemeClr val="bg1"/>
                </a:solidFill>
                <a:latin typeface="Arial"/>
                <a:cs typeface="Arial"/>
              </a:rPr>
              <a:t>arrangements</a:t>
            </a:r>
            <a:endParaRPr lang="de-DE" sz="1300" b="0" dirty="0">
              <a:solidFill>
                <a:schemeClr val="bg1"/>
              </a:solidFill>
              <a:latin typeface="Arial"/>
              <a:cs typeface="Arial"/>
            </a:endParaRPr>
          </a:p>
        </p:txBody>
      </p:sp>
      <p:sp>
        <p:nvSpPr>
          <p:cNvPr id="18" name="Rechteck 17"/>
          <p:cNvSpPr/>
          <p:nvPr userDrawn="1"/>
        </p:nvSpPr>
        <p:spPr>
          <a:xfrm>
            <a:off x="6908800" y="3429000"/>
            <a:ext cx="406400" cy="609600"/>
          </a:xfrm>
          <a:prstGeom prst="rect">
            <a:avLst/>
          </a:prstGeom>
        </p:spPr>
        <p:txBody>
          <a:bodyPr wrap="square" lIns="0" tIns="0" rIns="0" bIns="0" anchor="ctr" anchorCtr="0">
            <a:noAutofit/>
          </a:bodyPr>
          <a:lstStyle/>
          <a:p>
            <a:pPr marL="0" indent="0" algn="ctr">
              <a:buSzPct val="200000"/>
              <a:buFont typeface="Wingdings" charset="2"/>
              <a:buNone/>
            </a:pPr>
            <a:r>
              <a:rPr lang="de-DE" sz="2800" b="1" dirty="0">
                <a:solidFill>
                  <a:srgbClr val="FFFFFF"/>
                </a:solidFill>
                <a:latin typeface="Arial"/>
                <a:cs typeface="Arial"/>
              </a:rPr>
              <a:t>8</a:t>
            </a:r>
          </a:p>
        </p:txBody>
      </p:sp>
      <p:sp>
        <p:nvSpPr>
          <p:cNvPr id="19" name="Rechteck 18"/>
          <p:cNvSpPr/>
          <p:nvPr userDrawn="1"/>
        </p:nvSpPr>
        <p:spPr>
          <a:xfrm>
            <a:off x="7416800" y="4114800"/>
            <a:ext cx="3962400" cy="609600"/>
          </a:xfrm>
          <a:prstGeom prst="rect">
            <a:avLst/>
          </a:prstGeom>
        </p:spPr>
        <p:txBody>
          <a:bodyPr wrap="square" lIns="0" tIns="0" rIns="0" bIns="0" anchor="ctr" anchorCtr="0">
            <a:noAutofit/>
          </a:bodyPr>
          <a:lstStyle/>
          <a:p>
            <a:pPr marL="0" indent="0">
              <a:buSzPct val="200000"/>
              <a:buFont typeface="Wingdings" charset="2"/>
              <a:buNone/>
            </a:pPr>
            <a:r>
              <a:rPr lang="de-DE" sz="1300" b="0" dirty="0">
                <a:solidFill>
                  <a:schemeClr val="bg1"/>
                </a:solidFill>
                <a:latin typeface="Arial"/>
                <a:cs typeface="Arial"/>
              </a:rPr>
              <a:t>Help </a:t>
            </a:r>
            <a:r>
              <a:rPr lang="de-DE" sz="1300" b="0" dirty="0" err="1">
                <a:solidFill>
                  <a:schemeClr val="bg1"/>
                </a:solidFill>
                <a:latin typeface="Arial"/>
                <a:cs typeface="Arial"/>
              </a:rPr>
              <a:t>protect</a:t>
            </a:r>
            <a:r>
              <a:rPr lang="de-DE" sz="1300" b="0" dirty="0">
                <a:solidFill>
                  <a:schemeClr val="bg1"/>
                </a:solidFill>
                <a:latin typeface="Arial"/>
                <a:cs typeface="Arial"/>
              </a:rPr>
              <a:t> </a:t>
            </a:r>
            <a:r>
              <a:rPr lang="de-DE" sz="1300" b="0" dirty="0" err="1">
                <a:solidFill>
                  <a:schemeClr val="bg1"/>
                </a:solidFill>
                <a:latin typeface="Arial"/>
                <a:cs typeface="Arial"/>
              </a:rPr>
              <a:t>children</a:t>
            </a:r>
            <a:r>
              <a:rPr lang="de-DE" sz="1300" b="0" dirty="0">
                <a:solidFill>
                  <a:schemeClr val="bg1"/>
                </a:solidFill>
                <a:latin typeface="Arial"/>
                <a:cs typeface="Arial"/>
              </a:rPr>
              <a:t> </a:t>
            </a:r>
            <a:r>
              <a:rPr lang="de-DE" sz="1300" b="0" dirty="0" err="1">
                <a:solidFill>
                  <a:schemeClr val="bg1"/>
                </a:solidFill>
                <a:latin typeface="Arial"/>
                <a:cs typeface="Arial"/>
              </a:rPr>
              <a:t>affected</a:t>
            </a:r>
            <a:r>
              <a:rPr lang="de-DE" sz="1300" b="0" dirty="0">
                <a:solidFill>
                  <a:schemeClr val="bg1"/>
                </a:solidFill>
                <a:latin typeface="Arial"/>
                <a:cs typeface="Arial"/>
              </a:rPr>
              <a:t> </a:t>
            </a:r>
            <a:r>
              <a:rPr lang="de-DE" sz="1300" b="0" dirty="0" err="1">
                <a:solidFill>
                  <a:schemeClr val="bg1"/>
                </a:solidFill>
                <a:latin typeface="Arial"/>
                <a:cs typeface="Arial"/>
              </a:rPr>
              <a:t>by</a:t>
            </a:r>
            <a:r>
              <a:rPr lang="de-DE" sz="1300" b="0" dirty="0">
                <a:solidFill>
                  <a:schemeClr val="bg1"/>
                </a:solidFill>
                <a:latin typeface="Arial"/>
                <a:cs typeface="Arial"/>
              </a:rPr>
              <a:t> </a:t>
            </a:r>
            <a:r>
              <a:rPr lang="de-DE" sz="1300" b="0" dirty="0" err="1">
                <a:solidFill>
                  <a:schemeClr val="bg1"/>
                </a:solidFill>
                <a:latin typeface="Arial"/>
                <a:cs typeface="Arial"/>
              </a:rPr>
              <a:t>emergencies</a:t>
            </a:r>
            <a:endParaRPr lang="de-DE" sz="1300" b="0" dirty="0">
              <a:solidFill>
                <a:schemeClr val="bg1"/>
              </a:solidFill>
              <a:latin typeface="Arial"/>
              <a:cs typeface="Arial"/>
            </a:endParaRPr>
          </a:p>
        </p:txBody>
      </p:sp>
      <p:sp>
        <p:nvSpPr>
          <p:cNvPr id="20" name="Rechteck 19"/>
          <p:cNvSpPr/>
          <p:nvPr userDrawn="1"/>
        </p:nvSpPr>
        <p:spPr>
          <a:xfrm>
            <a:off x="6908800" y="4114800"/>
            <a:ext cx="406400" cy="609600"/>
          </a:xfrm>
          <a:prstGeom prst="rect">
            <a:avLst/>
          </a:prstGeom>
        </p:spPr>
        <p:txBody>
          <a:bodyPr wrap="square" lIns="0" tIns="0" rIns="0" bIns="0" anchor="ctr" anchorCtr="0">
            <a:noAutofit/>
          </a:bodyPr>
          <a:lstStyle/>
          <a:p>
            <a:pPr marL="0" indent="0" algn="ctr">
              <a:buSzPct val="200000"/>
              <a:buFont typeface="Wingdings" charset="2"/>
              <a:buNone/>
            </a:pPr>
            <a:r>
              <a:rPr lang="de-DE" sz="2800" b="1" dirty="0">
                <a:solidFill>
                  <a:srgbClr val="FFFFFF"/>
                </a:solidFill>
                <a:latin typeface="Arial"/>
                <a:cs typeface="Arial"/>
              </a:rPr>
              <a:t>9</a:t>
            </a:r>
          </a:p>
        </p:txBody>
      </p:sp>
      <p:sp>
        <p:nvSpPr>
          <p:cNvPr id="21" name="Rechteck 20"/>
          <p:cNvSpPr/>
          <p:nvPr userDrawn="1"/>
        </p:nvSpPr>
        <p:spPr>
          <a:xfrm>
            <a:off x="7620000" y="4724400"/>
            <a:ext cx="4064000" cy="762000"/>
          </a:xfrm>
          <a:prstGeom prst="rect">
            <a:avLst/>
          </a:prstGeom>
        </p:spPr>
        <p:txBody>
          <a:bodyPr wrap="square" lIns="0" tIns="0" rIns="0" bIns="0" anchor="ctr" anchorCtr="0">
            <a:noAutofit/>
          </a:bodyPr>
          <a:lstStyle/>
          <a:p>
            <a:pPr marL="0" indent="0">
              <a:buSzPct val="200000"/>
              <a:buFont typeface="Wingdings" charset="2"/>
              <a:buNone/>
            </a:pPr>
            <a:r>
              <a:rPr lang="de-DE" sz="1300" b="0" dirty="0" err="1">
                <a:solidFill>
                  <a:schemeClr val="bg1"/>
                </a:solidFill>
                <a:latin typeface="Arial"/>
                <a:cs typeface="Arial"/>
              </a:rPr>
              <a:t>Reinforce</a:t>
            </a:r>
            <a:r>
              <a:rPr lang="de-DE" sz="1300" b="0" dirty="0">
                <a:solidFill>
                  <a:schemeClr val="bg1"/>
                </a:solidFill>
                <a:latin typeface="Arial"/>
                <a:cs typeface="Arial"/>
              </a:rPr>
              <a:t> </a:t>
            </a:r>
            <a:r>
              <a:rPr lang="de-DE" sz="1300" b="0" dirty="0" err="1">
                <a:solidFill>
                  <a:schemeClr val="bg1"/>
                </a:solidFill>
                <a:latin typeface="Arial"/>
                <a:cs typeface="Arial"/>
              </a:rPr>
              <a:t>community</a:t>
            </a:r>
            <a:r>
              <a:rPr lang="de-DE" sz="1300" b="0" dirty="0">
                <a:solidFill>
                  <a:schemeClr val="bg1"/>
                </a:solidFill>
                <a:latin typeface="Arial"/>
                <a:cs typeface="Arial"/>
              </a:rPr>
              <a:t> and </a:t>
            </a:r>
            <a:r>
              <a:rPr lang="de-DE" sz="1300" b="0" dirty="0" err="1">
                <a:solidFill>
                  <a:schemeClr val="bg1"/>
                </a:solidFill>
                <a:latin typeface="Arial"/>
                <a:cs typeface="Arial"/>
              </a:rPr>
              <a:t>government</a:t>
            </a:r>
            <a:r>
              <a:rPr lang="de-DE" sz="1300" b="0" dirty="0">
                <a:solidFill>
                  <a:schemeClr val="bg1"/>
                </a:solidFill>
                <a:latin typeface="Arial"/>
                <a:cs typeface="Arial"/>
              </a:rPr>
              <a:t> </a:t>
            </a:r>
            <a:r>
              <a:rPr lang="de-DE" sz="1300" b="0" dirty="0" err="1">
                <a:solidFill>
                  <a:schemeClr val="bg1"/>
                </a:solidFill>
                <a:latin typeface="Arial"/>
                <a:cs typeface="Arial"/>
              </a:rPr>
              <a:t>efforts</a:t>
            </a:r>
            <a:r>
              <a:rPr lang="de-DE" sz="1300" b="0" dirty="0">
                <a:solidFill>
                  <a:schemeClr val="bg1"/>
                </a:solidFill>
                <a:latin typeface="Arial"/>
                <a:cs typeface="Arial"/>
              </a:rPr>
              <a:t> </a:t>
            </a:r>
            <a:r>
              <a:rPr lang="de-DE" sz="1300" b="0" dirty="0" err="1">
                <a:solidFill>
                  <a:schemeClr val="bg1"/>
                </a:solidFill>
                <a:latin typeface="Arial"/>
                <a:cs typeface="Arial"/>
              </a:rPr>
              <a:t>to</a:t>
            </a:r>
            <a:r>
              <a:rPr lang="de-DE" sz="1300" b="0" dirty="0">
                <a:solidFill>
                  <a:schemeClr val="bg1"/>
                </a:solidFill>
                <a:latin typeface="Arial"/>
                <a:cs typeface="Arial"/>
              </a:rPr>
              <a:t> </a:t>
            </a:r>
            <a:r>
              <a:rPr lang="de-DE" sz="1300" b="0" dirty="0" err="1">
                <a:solidFill>
                  <a:schemeClr val="bg1"/>
                </a:solidFill>
                <a:latin typeface="Arial"/>
                <a:cs typeface="Arial"/>
              </a:rPr>
              <a:t>protect</a:t>
            </a:r>
            <a:r>
              <a:rPr lang="de-DE" sz="1300" b="0" dirty="0">
                <a:solidFill>
                  <a:schemeClr val="bg1"/>
                </a:solidFill>
                <a:latin typeface="Arial"/>
                <a:cs typeface="Arial"/>
              </a:rPr>
              <a:t> and </a:t>
            </a:r>
            <a:r>
              <a:rPr lang="de-DE" sz="1300" b="0" dirty="0" err="1">
                <a:solidFill>
                  <a:schemeClr val="bg1"/>
                </a:solidFill>
                <a:latin typeface="Arial"/>
                <a:cs typeface="Arial"/>
              </a:rPr>
              <a:t>fulfil</a:t>
            </a:r>
            <a:r>
              <a:rPr lang="de-DE" sz="1300" b="0" dirty="0">
                <a:solidFill>
                  <a:schemeClr val="bg1"/>
                </a:solidFill>
                <a:latin typeface="Arial"/>
                <a:cs typeface="Arial"/>
              </a:rPr>
              <a:t> </a:t>
            </a:r>
            <a:r>
              <a:rPr lang="de-DE" sz="1300" b="0" dirty="0" err="1">
                <a:solidFill>
                  <a:schemeClr val="bg1"/>
                </a:solidFill>
                <a:latin typeface="Arial"/>
                <a:cs typeface="Arial"/>
              </a:rPr>
              <a:t>children’s</a:t>
            </a:r>
            <a:r>
              <a:rPr lang="de-DE" sz="1300" b="0" dirty="0">
                <a:solidFill>
                  <a:schemeClr val="bg1"/>
                </a:solidFill>
                <a:latin typeface="Arial"/>
                <a:cs typeface="Arial"/>
              </a:rPr>
              <a:t> </a:t>
            </a:r>
            <a:r>
              <a:rPr lang="de-DE" sz="1300" b="0" dirty="0" err="1">
                <a:solidFill>
                  <a:schemeClr val="bg1"/>
                </a:solidFill>
                <a:latin typeface="Arial"/>
                <a:cs typeface="Arial"/>
              </a:rPr>
              <a:t>rights</a:t>
            </a:r>
            <a:endParaRPr lang="de-DE" sz="1300" b="0" dirty="0">
              <a:solidFill>
                <a:schemeClr val="bg1"/>
              </a:solidFill>
              <a:latin typeface="Arial"/>
              <a:cs typeface="Arial"/>
            </a:endParaRPr>
          </a:p>
        </p:txBody>
      </p:sp>
      <p:sp>
        <p:nvSpPr>
          <p:cNvPr id="22" name="Rechteck 21"/>
          <p:cNvSpPr/>
          <p:nvPr userDrawn="1"/>
        </p:nvSpPr>
        <p:spPr>
          <a:xfrm>
            <a:off x="6908800" y="4724400"/>
            <a:ext cx="609600" cy="762000"/>
          </a:xfrm>
          <a:prstGeom prst="rect">
            <a:avLst/>
          </a:prstGeom>
        </p:spPr>
        <p:txBody>
          <a:bodyPr wrap="square" lIns="0" tIns="0" rIns="0" bIns="0" anchor="ctr" anchorCtr="0">
            <a:noAutofit/>
          </a:bodyPr>
          <a:lstStyle/>
          <a:p>
            <a:pPr marL="0" indent="0" algn="ctr">
              <a:buSzPct val="200000"/>
              <a:buFont typeface="Wingdings" charset="2"/>
              <a:buNone/>
            </a:pPr>
            <a:r>
              <a:rPr lang="de-DE" sz="2800" b="1" dirty="0">
                <a:solidFill>
                  <a:srgbClr val="FFFFFF"/>
                </a:solidFill>
                <a:latin typeface="Arial"/>
                <a:cs typeface="Arial"/>
              </a:rPr>
              <a:t>10</a:t>
            </a:r>
          </a:p>
        </p:txBody>
      </p:sp>
      <p:pic>
        <p:nvPicPr>
          <p:cNvPr id="37" name="Picture 18" descr="Unite_2lines_Eng_White.png"/>
          <p:cNvPicPr>
            <a:picLocks noChangeAspect="1"/>
          </p:cNvPicPr>
          <p:nvPr userDrawn="1"/>
        </p:nvPicPr>
        <p:blipFill>
          <a:blip r:embed="rId2"/>
          <a:srcRect l="73117"/>
          <a:stretch>
            <a:fillRect/>
          </a:stretch>
        </p:blipFill>
        <p:spPr>
          <a:xfrm>
            <a:off x="10464801" y="6477000"/>
            <a:ext cx="1385455" cy="218586"/>
          </a:xfrm>
          <a:prstGeom prst="rect">
            <a:avLst/>
          </a:prstGeom>
        </p:spPr>
      </p:pic>
      <p:sp>
        <p:nvSpPr>
          <p:cNvPr id="38" name="Textplatzhalter 6"/>
          <p:cNvSpPr txBox="1">
            <a:spLocks/>
          </p:cNvSpPr>
          <p:nvPr userDrawn="1"/>
        </p:nvSpPr>
        <p:spPr>
          <a:xfrm>
            <a:off x="203200" y="6477000"/>
            <a:ext cx="7112000" cy="228600"/>
          </a:xfrm>
          <a:prstGeom prst="rect">
            <a:avLst/>
          </a:prstGeom>
        </p:spPr>
        <p:txBody>
          <a:bodyPr>
            <a:normAutofit fontScale="92500" lnSpcReduction="20000"/>
          </a:bodyPr>
          <a:lstStyle>
            <a:lvl1pPr marL="0" indent="0" algn="l" defTabSz="457200" rtl="0" eaLnBrk="1" latinLnBrk="0" hangingPunct="1">
              <a:spcBef>
                <a:spcPct val="20000"/>
              </a:spcBef>
              <a:buClr>
                <a:srgbClr val="53A6FF"/>
              </a:buClr>
              <a:buSzPct val="100000"/>
              <a:buFont typeface="Arial"/>
              <a:buNone/>
              <a:defRPr sz="1200" b="0" kern="1200" baseline="0">
                <a:solidFill>
                  <a:schemeClr val="bg1"/>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
                <a:srgbClr val="53A6FF"/>
              </a:buClr>
              <a:buSzPct val="100000"/>
              <a:buFont typeface="Arial"/>
              <a:buNone/>
              <a:tabLst/>
              <a:defRPr/>
            </a:pPr>
            <a:r>
              <a:rPr lang="de-DE" sz="1200" dirty="0"/>
              <a:t>Children's Rights in Business Training – Introductory Module</a:t>
            </a:r>
          </a:p>
          <a:p>
            <a:endParaRPr lang="de-DE" sz="1200" dirty="0"/>
          </a:p>
        </p:txBody>
      </p:sp>
    </p:spTree>
    <p:extLst>
      <p:ext uri="{BB962C8B-B14F-4D97-AF65-F5344CB8AC3E}">
        <p14:creationId xmlns:p14="http://schemas.microsoft.com/office/powerpoint/2010/main" val="3561253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inciple 1">
    <p:bg>
      <p:bgPr>
        <a:solidFill>
          <a:srgbClr val="0092D2"/>
        </a:solidFill>
        <a:effectLst/>
      </p:bgPr>
    </p:bg>
    <p:spTree>
      <p:nvGrpSpPr>
        <p:cNvPr id="1" name=""/>
        <p:cNvGrpSpPr/>
        <p:nvPr/>
      </p:nvGrpSpPr>
      <p:grpSpPr>
        <a:xfrm>
          <a:off x="0" y="0"/>
          <a:ext cx="0" cy="0"/>
          <a:chOff x="0" y="0"/>
          <a:chExt cx="0" cy="0"/>
        </a:xfrm>
      </p:grpSpPr>
      <p:pic>
        <p:nvPicPr>
          <p:cNvPr id="10" name="Bild 9" descr="Palm_darker-blue.png"/>
          <p:cNvPicPr>
            <a:picLocks noChangeAspect="1"/>
          </p:cNvPicPr>
          <p:nvPr userDrawn="1"/>
        </p:nvPicPr>
        <p:blipFill>
          <a:blip r:embed="rId2">
            <a:lum bright="70000" contrast="-70000"/>
            <a:alphaModFix amt="45000"/>
            <a:extLst>
              <a:ext uri="{28A0092B-C50C-407E-A947-70E740481C1C}">
                <a14:useLocalDpi xmlns:a14="http://schemas.microsoft.com/office/drawing/2010/main" val="0"/>
              </a:ext>
            </a:extLst>
          </a:blip>
          <a:stretch>
            <a:fillRect/>
          </a:stretch>
        </p:blipFill>
        <p:spPr>
          <a:xfrm rot="20274406" flipH="1">
            <a:off x="9748830" y="4016324"/>
            <a:ext cx="2625577" cy="2391393"/>
          </a:xfrm>
          <a:prstGeom prst="rect">
            <a:avLst/>
          </a:prstGeom>
        </p:spPr>
      </p:pic>
      <p:sp>
        <p:nvSpPr>
          <p:cNvPr id="3" name="Rechteck 2"/>
          <p:cNvSpPr/>
          <p:nvPr userDrawn="1"/>
        </p:nvSpPr>
        <p:spPr>
          <a:xfrm>
            <a:off x="7010400" y="685800"/>
            <a:ext cx="3962400" cy="990600"/>
          </a:xfrm>
          <a:prstGeom prst="rect">
            <a:avLst/>
          </a:prstGeom>
        </p:spPr>
        <p:txBody>
          <a:bodyPr wrap="square" lIns="0" tIns="0" rIns="0" bIns="0" anchor="ctr" anchorCtr="0">
            <a:noAutofit/>
          </a:bodyPr>
          <a:lstStyle/>
          <a:p>
            <a:pPr marL="0" indent="0" algn="r">
              <a:buSzPct val="200000"/>
              <a:buFont typeface="Wingdings" charset="2"/>
              <a:buNone/>
            </a:pPr>
            <a:endParaRPr lang="de-DE" sz="6000" b="1" dirty="0">
              <a:solidFill>
                <a:srgbClr val="0F83FF"/>
              </a:solidFill>
              <a:latin typeface="Arial"/>
              <a:cs typeface="Arial"/>
            </a:endParaRPr>
          </a:p>
        </p:txBody>
      </p:sp>
      <p:pic>
        <p:nvPicPr>
          <p:cNvPr id="7" name="Picture 18" descr="Unite_2lines_Eng_White.png"/>
          <p:cNvPicPr>
            <a:picLocks noChangeAspect="1"/>
          </p:cNvPicPr>
          <p:nvPr userDrawn="1"/>
        </p:nvPicPr>
        <p:blipFill>
          <a:blip r:embed="rId3"/>
          <a:srcRect l="73117"/>
          <a:stretch>
            <a:fillRect/>
          </a:stretch>
        </p:blipFill>
        <p:spPr>
          <a:xfrm>
            <a:off x="10464801" y="6477000"/>
            <a:ext cx="1385455" cy="218586"/>
          </a:xfrm>
          <a:prstGeom prst="rect">
            <a:avLst/>
          </a:prstGeom>
        </p:spPr>
      </p:pic>
      <p:sp>
        <p:nvSpPr>
          <p:cNvPr id="8" name="Textplatzhalter 6"/>
          <p:cNvSpPr txBox="1">
            <a:spLocks/>
          </p:cNvSpPr>
          <p:nvPr userDrawn="1"/>
        </p:nvSpPr>
        <p:spPr>
          <a:xfrm>
            <a:off x="203200" y="6477000"/>
            <a:ext cx="7112000" cy="228600"/>
          </a:xfrm>
          <a:prstGeom prst="rect">
            <a:avLst/>
          </a:prstGeom>
        </p:spPr>
        <p:txBody>
          <a:bodyPr>
            <a:normAutofit fontScale="92500" lnSpcReduction="20000"/>
          </a:bodyPr>
          <a:lstStyle>
            <a:lvl1pPr marL="0" indent="0" algn="l" defTabSz="457200" rtl="0" eaLnBrk="1" latinLnBrk="0" hangingPunct="1">
              <a:spcBef>
                <a:spcPct val="20000"/>
              </a:spcBef>
              <a:buClr>
                <a:srgbClr val="53A6FF"/>
              </a:buClr>
              <a:buSzPct val="100000"/>
              <a:buFont typeface="Arial"/>
              <a:buNone/>
              <a:defRPr sz="1200" b="0" kern="1200" baseline="0">
                <a:solidFill>
                  <a:schemeClr val="bg1"/>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
                <a:srgbClr val="53A6FF"/>
              </a:buClr>
              <a:buSzPct val="100000"/>
              <a:buFont typeface="Arial"/>
              <a:buNone/>
              <a:tabLst/>
              <a:defRPr/>
            </a:pPr>
            <a:r>
              <a:rPr lang="de-DE" sz="1200" dirty="0"/>
              <a:t>Children's Rights in Business Training – Introductory Module</a:t>
            </a:r>
          </a:p>
          <a:p>
            <a:endParaRPr lang="de-DE" sz="1200" dirty="0"/>
          </a:p>
        </p:txBody>
      </p:sp>
      <p:sp>
        <p:nvSpPr>
          <p:cNvPr id="15" name="Titel 1"/>
          <p:cNvSpPr>
            <a:spLocks noGrp="1"/>
          </p:cNvSpPr>
          <p:nvPr>
            <p:ph type="title"/>
          </p:nvPr>
        </p:nvSpPr>
        <p:spPr>
          <a:xfrm>
            <a:off x="711200" y="381000"/>
            <a:ext cx="10871200" cy="1828800"/>
          </a:xfrm>
          <a:prstGeom prst="rect">
            <a:avLst/>
          </a:prstGeom>
        </p:spPr>
        <p:txBody>
          <a:bodyPr lIns="0" tIns="0" rIns="0" bIns="0" anchor="t" anchorCtr="0">
            <a:noAutofit/>
          </a:bodyPr>
          <a:lstStyle>
            <a:lvl1pPr>
              <a:defRPr sz="5400">
                <a:solidFill>
                  <a:schemeClr val="bg1"/>
                </a:solidFill>
              </a:defRPr>
            </a:lvl1pPr>
          </a:lstStyle>
          <a:p>
            <a:r>
              <a:rPr lang="de-DE" dirty="0"/>
              <a:t>Mastertitelformat bearbeiten</a:t>
            </a:r>
          </a:p>
        </p:txBody>
      </p:sp>
    </p:spTree>
    <p:extLst>
      <p:ext uri="{BB962C8B-B14F-4D97-AF65-F5344CB8AC3E}">
        <p14:creationId xmlns:p14="http://schemas.microsoft.com/office/powerpoint/2010/main" val="816887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1" r:id="rId2"/>
    <p:sldLayoutId id="2147483704" r:id="rId3"/>
    <p:sldLayoutId id="2147483670" r:id="rId4"/>
    <p:sldLayoutId id="2147483706" r:id="rId5"/>
    <p:sldLayoutId id="2147483707" r:id="rId6"/>
    <p:sldLayoutId id="2147483666" r:id="rId7"/>
    <p:sldLayoutId id="2147483673" r:id="rId8"/>
    <p:sldLayoutId id="2147483675" r:id="rId9"/>
    <p:sldLayoutId id="2147483677" r:id="rId10"/>
    <p:sldLayoutId id="2147483705" r:id="rId11"/>
    <p:sldLayoutId id="2147483674" r:id="rId12"/>
    <p:sldLayoutId id="2147483663" r:id="rId13"/>
    <p:sldLayoutId id="2147483716" r:id="rId14"/>
    <p:sldLayoutId id="2147483717" r:id="rId15"/>
    <p:sldLayoutId id="2147483718" r:id="rId16"/>
    <p:sldLayoutId id="2147483719" r:id="rId17"/>
    <p:sldLayoutId id="2147483720" r:id="rId18"/>
  </p:sldLayoutIdLst>
  <p:hf sldNum="0" hdr="0" ftr="0" dt="0"/>
  <p:txStyles>
    <p:title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p:titleStyle>
    <p:bodyStyle>
      <a:lvl1pPr marL="342900" indent="-342900" algn="l" defTabSz="457200" rtl="0" eaLnBrk="1" latinLnBrk="0" hangingPunct="1">
        <a:spcBef>
          <a:spcPct val="20000"/>
        </a:spcBef>
        <a:buClr>
          <a:srgbClr val="53A6FF"/>
        </a:buClr>
        <a:buSzPct val="100000"/>
        <a:buFont typeface="Arial"/>
        <a:buChar char="•"/>
        <a:defRPr sz="240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7.emf"/></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youtube.com/watch?v=COjVj9czgrY"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www.youtube.com/watch?v=3NC5i8c3Qz4" TargetMode="External"/><Relationship Id="rId5" Type="http://schemas.openxmlformats.org/officeDocument/2006/relationships/image" Target="../media/image25.emf"/><Relationship Id="rId4" Type="http://schemas.openxmlformats.org/officeDocument/2006/relationships/image" Target="../media/image24.emf"/></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a:lnSpc>
                <a:spcPct val="90000"/>
              </a:lnSpc>
            </a:pPr>
            <a:r>
              <a:rPr lang="en-US" sz="5400" dirty="0"/>
              <a:t>Are Children </a:t>
            </a:r>
            <a:br>
              <a:rPr lang="en-US" sz="5400" dirty="0"/>
            </a:br>
            <a:r>
              <a:rPr lang="en-US" sz="5400" dirty="0"/>
              <a:t>your business?</a:t>
            </a:r>
          </a:p>
        </p:txBody>
      </p:sp>
      <p:sp>
        <p:nvSpPr>
          <p:cNvPr id="7" name="Vertikaler Textplatzhalter 10"/>
          <p:cNvSpPr txBox="1">
            <a:spLocks/>
          </p:cNvSpPr>
          <p:nvPr/>
        </p:nvSpPr>
        <p:spPr>
          <a:xfrm rot="10800000">
            <a:off x="10439400" y="152400"/>
            <a:ext cx="152400" cy="2286000"/>
          </a:xfrm>
          <a:prstGeom prst="rect">
            <a:avLst/>
          </a:prstGeom>
        </p:spPr>
        <p:txBody>
          <a:bodyPr vert="eaVert" lIns="0" tIns="0" rIns="0" bIns="0" rtlCol="0" anchor="b" anchorCtr="0">
            <a:normAutofit/>
          </a:bodyPr>
          <a:lstStyle>
            <a:lvl1pPr marL="0" indent="0" algn="l" defTabSz="457200" rtl="0" eaLnBrk="1" latinLnBrk="0" hangingPunct="1">
              <a:lnSpc>
                <a:spcPct val="70000"/>
              </a:lnSpc>
              <a:spcBef>
                <a:spcPct val="20000"/>
              </a:spcBef>
              <a:buClr>
                <a:srgbClr val="53A6FF"/>
              </a:buClr>
              <a:buSzPct val="100000"/>
              <a:buFont typeface="Arial"/>
              <a:buNone/>
              <a:defRPr sz="1000" kern="1200" baseline="0">
                <a:solidFill>
                  <a:schemeClr val="bg1">
                    <a:lumMod val="65000"/>
                  </a:schemeClr>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de-DE" sz="900" dirty="0">
                <a:solidFill>
                  <a:schemeClr val="bg1">
                    <a:alpha val="50000"/>
                  </a:schemeClr>
                </a:solidFill>
              </a:rPr>
              <a:t>© UNICEF/NYHQ2006-1500/Pirozzi</a:t>
            </a:r>
          </a:p>
        </p:txBody>
      </p:sp>
    </p:spTree>
    <p:extLst>
      <p:ext uri="{BB962C8B-B14F-4D97-AF65-F5344CB8AC3E}">
        <p14:creationId xmlns:p14="http://schemas.microsoft.com/office/powerpoint/2010/main" val="1000437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77BF7-3A4E-4950-985A-684440CF2255}"/>
              </a:ext>
            </a:extLst>
          </p:cNvPr>
          <p:cNvSpPr>
            <a:spLocks noGrp="1"/>
          </p:cNvSpPr>
          <p:nvPr>
            <p:ph type="title"/>
          </p:nvPr>
        </p:nvSpPr>
        <p:spPr/>
        <p:txBody>
          <a:bodyPr anchor="ctr"/>
          <a:lstStyle/>
          <a:p>
            <a:r>
              <a:rPr lang="en-GB" sz="3200" dirty="0"/>
              <a:t>Varied Awareness levels of child labour</a:t>
            </a:r>
          </a:p>
        </p:txBody>
      </p:sp>
      <p:sp>
        <p:nvSpPr>
          <p:cNvPr id="3" name="Content Placeholder 2">
            <a:extLst>
              <a:ext uri="{FF2B5EF4-FFF2-40B4-BE49-F238E27FC236}">
                <a16:creationId xmlns:a16="http://schemas.microsoft.com/office/drawing/2014/main" id="{D22A1DF4-5918-4C74-A75C-C06523AA1A75}"/>
              </a:ext>
            </a:extLst>
          </p:cNvPr>
          <p:cNvSpPr>
            <a:spLocks noGrp="1"/>
          </p:cNvSpPr>
          <p:nvPr>
            <p:ph sz="quarter" idx="10"/>
          </p:nvPr>
        </p:nvSpPr>
        <p:spPr>
          <a:xfrm>
            <a:off x="711200" y="1676400"/>
            <a:ext cx="9241368" cy="4191000"/>
          </a:xfrm>
        </p:spPr>
        <p:txBody>
          <a:bodyPr/>
          <a:lstStyle/>
          <a:p>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CSOs exhibit comprehensive understanding of the subject</a:t>
            </a:r>
          </a:p>
          <a:p>
            <a:endPar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Minority of private sector entities aware of laws against child labour (CSO initiatives drive policies)</a:t>
            </a:r>
          </a:p>
          <a:p>
            <a:endPar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ASMs recognize child labour existence but lack awareness of laws and regulations</a:t>
            </a:r>
          </a:p>
          <a:p>
            <a:endPar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LGSMs acknowledge indirect impacts, emphasize children's employment prohibition.</a:t>
            </a:r>
          </a:p>
          <a:p>
            <a:endPar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Confusion between child labour and light/child work</a:t>
            </a:r>
          </a:p>
          <a:p>
            <a:endParaRPr lang="en-GB" sz="2400" dirty="0">
              <a:effectLst/>
              <a:latin typeface="Times New Roman" panose="02020603050405020304" pitchFamily="18" charset="0"/>
              <a:ea typeface="Times New Roman" panose="02020603050405020304" pitchFamily="18" charset="0"/>
            </a:endParaRPr>
          </a:p>
          <a:p>
            <a:endParaRPr lang="en-GB" sz="2400" dirty="0">
              <a:solidFill>
                <a:srgbClr val="000000"/>
              </a:solidFill>
              <a:effectLst/>
              <a:latin typeface="Times New Roman" panose="02020603050405020304" pitchFamily="18" charset="0"/>
              <a:ea typeface="Times New Roman" panose="02020603050405020304" pitchFamily="18" charset="0"/>
            </a:endParaRPr>
          </a:p>
          <a:p>
            <a:endParaRPr lang="en-GB" sz="2400" dirty="0">
              <a:solidFill>
                <a:srgbClr val="000000"/>
              </a:solidFill>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9918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3FDE-907D-4E1E-AB82-8A6149431BC7}"/>
              </a:ext>
            </a:extLst>
          </p:cNvPr>
          <p:cNvSpPr>
            <a:spLocks noGrp="1"/>
          </p:cNvSpPr>
          <p:nvPr>
            <p:ph type="title"/>
          </p:nvPr>
        </p:nvSpPr>
        <p:spPr/>
        <p:txBody>
          <a:bodyPr anchor="ctr"/>
          <a:lstStyle/>
          <a:p>
            <a:r>
              <a:rPr lang="en-GB" dirty="0"/>
              <a:t>Causes of child labour      </a:t>
            </a:r>
            <a:r>
              <a:rPr lang="en-GB" sz="2800" b="0" i="1" dirty="0">
                <a:solidFill>
                  <a:srgbClr val="C00000"/>
                </a:solidFill>
              </a:rPr>
              <a:t>…[1/2]</a:t>
            </a:r>
            <a:endParaRPr lang="en-GB" b="0" i="1" dirty="0">
              <a:solidFill>
                <a:srgbClr val="C00000"/>
              </a:solidFill>
            </a:endParaRPr>
          </a:p>
        </p:txBody>
      </p:sp>
      <p:sp>
        <p:nvSpPr>
          <p:cNvPr id="3" name="Content Placeholder 2">
            <a:extLst>
              <a:ext uri="{FF2B5EF4-FFF2-40B4-BE49-F238E27FC236}">
                <a16:creationId xmlns:a16="http://schemas.microsoft.com/office/drawing/2014/main" id="{5FC1E944-FCDA-4F70-8DB0-FDE96BE8515C}"/>
              </a:ext>
            </a:extLst>
          </p:cNvPr>
          <p:cNvSpPr>
            <a:spLocks noGrp="1"/>
          </p:cNvSpPr>
          <p:nvPr>
            <p:ph sz="quarter" idx="10"/>
          </p:nvPr>
        </p:nvSpPr>
        <p:spPr>
          <a:xfrm>
            <a:off x="711200" y="1905000"/>
            <a:ext cx="9241368" cy="3453560"/>
          </a:xfrm>
        </p:spPr>
        <p:txBody>
          <a:bodyPr/>
          <a:lstStyle/>
          <a:p>
            <a:pPr marL="342900" lvl="0" indent="-342900">
              <a:buSzPts val="1000"/>
              <a:buFont typeface="+mj-lt"/>
              <a:buAutoNum type="arabicPeriod"/>
              <a:tabLst>
                <a:tab pos="457200" algn="l"/>
              </a:tabLst>
            </a:pPr>
            <a:r>
              <a:rPr lang="en-GB" sz="1800" b="1" dirty="0">
                <a:solidFill>
                  <a:srgbClr val="000000"/>
                </a:solidFill>
                <a:effectLst/>
                <a:latin typeface="Segoe UI" panose="020B0502040204020203" pitchFamily="34" charset="0"/>
                <a:ea typeface="Times New Roman" panose="02020603050405020304" pitchFamily="18" charset="0"/>
              </a:rPr>
              <a:t>Poverty a compelling </a:t>
            </a:r>
            <a:r>
              <a:rPr lang="en-GB" sz="1800" b="1" dirty="0">
                <a:solidFill>
                  <a:srgbClr val="000000"/>
                </a:solidFill>
                <a:latin typeface="Segoe UI" panose="020B0502040204020203" pitchFamily="34" charset="0"/>
                <a:ea typeface="Times New Roman" panose="02020603050405020304" pitchFamily="18" charset="0"/>
              </a:rPr>
              <a:t>d</a:t>
            </a:r>
            <a:r>
              <a:rPr lang="en-GB" sz="1800" b="1" dirty="0">
                <a:solidFill>
                  <a:srgbClr val="000000"/>
                </a:solidFill>
                <a:effectLst/>
                <a:latin typeface="Segoe UI" panose="020B0502040204020203" pitchFamily="34" charset="0"/>
                <a:ea typeface="Times New Roman" panose="02020603050405020304" pitchFamily="18" charset="0"/>
              </a:rPr>
              <a:t>river:</a:t>
            </a:r>
            <a:endParaRPr lang="en-GB" sz="18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Need for survival drives children into workforce</a:t>
            </a:r>
            <a:endParaRPr lang="en-GB"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Lokiru Paul from Utut community: Willingness to work for chances of survival</a:t>
            </a:r>
            <a:endParaRPr lang="en-GB"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FGD insight from Acherer: Mining for essentials like books, food, clothes</a:t>
            </a:r>
            <a:endParaRPr lang="en-GB" dirty="0">
              <a:solidFill>
                <a:srgbClr val="000000"/>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en-GB" sz="1800" b="1" dirty="0">
              <a:solidFill>
                <a:srgbClr val="000000"/>
              </a:solidFill>
              <a:effectLst/>
              <a:latin typeface="Segoe UI" panose="020B0502040204020203" pitchFamily="34" charset="0"/>
              <a:ea typeface="Times New Roman" panose="02020603050405020304" pitchFamily="18" charset="0"/>
            </a:endParaRPr>
          </a:p>
          <a:p>
            <a:pPr marL="342900" lvl="0" indent="-342900">
              <a:buSzPts val="1000"/>
              <a:buFont typeface="+mj-lt"/>
              <a:buAutoNum type="arabicPeriod" startAt="2"/>
              <a:tabLst>
                <a:tab pos="457200" algn="l"/>
              </a:tabLst>
            </a:pPr>
            <a:r>
              <a:rPr lang="en-GB" sz="1800" b="1" dirty="0">
                <a:solidFill>
                  <a:srgbClr val="000000"/>
                </a:solidFill>
                <a:effectLst/>
                <a:latin typeface="Segoe UI" panose="020B0502040204020203" pitchFamily="34" charset="0"/>
                <a:ea typeface="Times New Roman" panose="02020603050405020304" pitchFamily="18" charset="0"/>
              </a:rPr>
              <a:t>Peer pressure </a:t>
            </a:r>
            <a:r>
              <a:rPr lang="en-GB" sz="1800" b="1" dirty="0">
                <a:solidFill>
                  <a:srgbClr val="000000"/>
                </a:solidFill>
                <a:latin typeface="Segoe UI" panose="020B0502040204020203" pitchFamily="34" charset="0"/>
                <a:ea typeface="Times New Roman" panose="02020603050405020304" pitchFamily="18" charset="0"/>
              </a:rPr>
              <a:t>i</a:t>
            </a:r>
            <a:r>
              <a:rPr lang="en-GB" sz="1800" b="1" dirty="0">
                <a:solidFill>
                  <a:srgbClr val="000000"/>
                </a:solidFill>
                <a:effectLst/>
                <a:latin typeface="Segoe UI" panose="020B0502040204020203" pitchFamily="34" charset="0"/>
                <a:ea typeface="Times New Roman" panose="02020603050405020304" pitchFamily="18" charset="0"/>
              </a:rPr>
              <a:t>nfluence:</a:t>
            </a:r>
            <a:endParaRPr lang="en-GB" sz="18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Older children aged 12-17 motivate younger peers to mine</a:t>
            </a:r>
            <a:endParaRPr lang="en-GB"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Prior earnings from mining serve as motivation</a:t>
            </a:r>
            <a:endParaRPr lang="en-GB" dirty="0">
              <a:solidFill>
                <a:srgbClr val="000000"/>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en-GB" sz="1800" b="1" dirty="0">
              <a:solidFill>
                <a:srgbClr val="000000"/>
              </a:solidFill>
              <a:effectLst/>
              <a:latin typeface="Segoe UI" panose="020B0502040204020203" pitchFamily="34" charset="0"/>
              <a:ea typeface="Times New Roman" panose="02020603050405020304" pitchFamily="18" charset="0"/>
            </a:endParaRPr>
          </a:p>
          <a:p>
            <a:pPr marL="342900" lvl="0" indent="-342900">
              <a:buSzPts val="1000"/>
              <a:buFont typeface="+mj-lt"/>
              <a:buAutoNum type="arabicPeriod" startAt="3"/>
              <a:tabLst>
                <a:tab pos="457200" algn="l"/>
              </a:tabLst>
            </a:pPr>
            <a:r>
              <a:rPr lang="en-GB" sz="1800" b="1" dirty="0">
                <a:solidFill>
                  <a:srgbClr val="000000"/>
                </a:solidFill>
                <a:effectLst/>
                <a:latin typeface="Segoe UI" panose="020B0502040204020203" pitchFamily="34" charset="0"/>
                <a:ea typeface="Times New Roman" panose="02020603050405020304" pitchFamily="18" charset="0"/>
              </a:rPr>
              <a:t>Child-headed </a:t>
            </a:r>
            <a:r>
              <a:rPr lang="en-GB" sz="1800" b="1" dirty="0">
                <a:solidFill>
                  <a:srgbClr val="000000"/>
                </a:solidFill>
                <a:latin typeface="Segoe UI" panose="020B0502040204020203" pitchFamily="34" charset="0"/>
                <a:ea typeface="Times New Roman" panose="02020603050405020304" pitchFamily="18" charset="0"/>
              </a:rPr>
              <a:t>h</a:t>
            </a:r>
            <a:r>
              <a:rPr lang="en-GB" sz="1800" b="1" dirty="0">
                <a:solidFill>
                  <a:srgbClr val="000000"/>
                </a:solidFill>
                <a:effectLst/>
                <a:latin typeface="Segoe UI" panose="020B0502040204020203" pitchFamily="34" charset="0"/>
                <a:ea typeface="Times New Roman" panose="02020603050405020304" pitchFamily="18" charset="0"/>
              </a:rPr>
              <a:t>ouseholds and vulnerable </a:t>
            </a:r>
            <a:r>
              <a:rPr lang="en-GB" sz="1800" b="1" dirty="0">
                <a:solidFill>
                  <a:srgbClr val="000000"/>
                </a:solidFill>
                <a:latin typeface="Segoe UI" panose="020B0502040204020203" pitchFamily="34" charset="0"/>
                <a:ea typeface="Times New Roman" panose="02020603050405020304" pitchFamily="18" charset="0"/>
              </a:rPr>
              <a:t>c</a:t>
            </a:r>
            <a:r>
              <a:rPr lang="en-GB" sz="1800" b="1" dirty="0">
                <a:solidFill>
                  <a:srgbClr val="000000"/>
                </a:solidFill>
                <a:effectLst/>
                <a:latin typeface="Segoe UI" panose="020B0502040204020203" pitchFamily="34" charset="0"/>
                <a:ea typeface="Times New Roman" panose="02020603050405020304" pitchFamily="18" charset="0"/>
              </a:rPr>
              <a:t>hildren:</a:t>
            </a:r>
            <a:endParaRPr lang="en-GB" sz="18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Orphans and children in child-headed households vulnerable</a:t>
            </a:r>
            <a:endParaRPr lang="en-GB"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Engage in labour-intensive tasks due to lack of guardianship</a:t>
            </a:r>
            <a:endParaRPr lang="en-GB" dirty="0">
              <a:solidFill>
                <a:srgbClr val="000000"/>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en-GB" dirty="0"/>
          </a:p>
        </p:txBody>
      </p:sp>
    </p:spTree>
    <p:extLst>
      <p:ext uri="{BB962C8B-B14F-4D97-AF65-F5344CB8AC3E}">
        <p14:creationId xmlns:p14="http://schemas.microsoft.com/office/powerpoint/2010/main" val="976058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3FDE-907D-4E1E-AB82-8A6149431BC7}"/>
              </a:ext>
            </a:extLst>
          </p:cNvPr>
          <p:cNvSpPr>
            <a:spLocks noGrp="1"/>
          </p:cNvSpPr>
          <p:nvPr>
            <p:ph type="title"/>
          </p:nvPr>
        </p:nvSpPr>
        <p:spPr/>
        <p:txBody>
          <a:bodyPr anchor="ctr"/>
          <a:lstStyle/>
          <a:p>
            <a:r>
              <a:rPr lang="en-GB" dirty="0"/>
              <a:t>Causes of child labour      </a:t>
            </a:r>
            <a:r>
              <a:rPr lang="en-GB" sz="2800" b="0" i="1" dirty="0">
                <a:solidFill>
                  <a:srgbClr val="C00000"/>
                </a:solidFill>
              </a:rPr>
              <a:t>…[2/2]</a:t>
            </a:r>
            <a:endParaRPr lang="en-GB" b="0" i="1" dirty="0">
              <a:solidFill>
                <a:srgbClr val="C00000"/>
              </a:solidFill>
            </a:endParaRPr>
          </a:p>
        </p:txBody>
      </p:sp>
      <p:sp>
        <p:nvSpPr>
          <p:cNvPr id="3" name="Content Placeholder 2">
            <a:extLst>
              <a:ext uri="{FF2B5EF4-FFF2-40B4-BE49-F238E27FC236}">
                <a16:creationId xmlns:a16="http://schemas.microsoft.com/office/drawing/2014/main" id="{5FC1E944-FCDA-4F70-8DB0-FDE96BE8515C}"/>
              </a:ext>
            </a:extLst>
          </p:cNvPr>
          <p:cNvSpPr>
            <a:spLocks noGrp="1"/>
          </p:cNvSpPr>
          <p:nvPr>
            <p:ph sz="quarter" idx="10"/>
          </p:nvPr>
        </p:nvSpPr>
        <p:spPr>
          <a:xfrm>
            <a:off x="711200" y="1905000"/>
            <a:ext cx="9241368" cy="3453560"/>
          </a:xfrm>
        </p:spPr>
        <p:txBody>
          <a:bodyPr/>
          <a:lstStyle/>
          <a:p>
            <a:pPr marL="342900" lvl="0" indent="-342900">
              <a:buSzPts val="1000"/>
              <a:buFont typeface="+mj-lt"/>
              <a:buAutoNum type="arabicPeriod" startAt="4"/>
              <a:tabLst>
                <a:tab pos="457200" algn="l"/>
              </a:tabLst>
            </a:pPr>
            <a:r>
              <a:rPr lang="en-GB" sz="1800" b="1" dirty="0">
                <a:solidFill>
                  <a:srgbClr val="000000"/>
                </a:solidFill>
                <a:effectLst/>
                <a:latin typeface="Segoe UI" panose="020B0502040204020203" pitchFamily="34" charset="0"/>
                <a:ea typeface="Times New Roman" panose="02020603050405020304" pitchFamily="18" charset="0"/>
              </a:rPr>
              <a:t>Exploitation: Cheap labour </a:t>
            </a:r>
            <a:r>
              <a:rPr lang="en-GB" sz="1800" b="1" dirty="0">
                <a:solidFill>
                  <a:srgbClr val="000000"/>
                </a:solidFill>
                <a:latin typeface="Segoe UI" panose="020B0502040204020203" pitchFamily="34" charset="0"/>
                <a:ea typeface="Times New Roman" panose="02020603050405020304" pitchFamily="18" charset="0"/>
              </a:rPr>
              <a:t>p</a:t>
            </a:r>
            <a:r>
              <a:rPr lang="en-GB" sz="1800" b="1" dirty="0">
                <a:solidFill>
                  <a:srgbClr val="000000"/>
                </a:solidFill>
                <a:effectLst/>
                <a:latin typeface="Segoe UI" panose="020B0502040204020203" pitchFamily="34" charset="0"/>
                <a:ea typeface="Times New Roman" panose="02020603050405020304" pitchFamily="18" charset="0"/>
              </a:rPr>
              <a:t>erception:</a:t>
            </a:r>
            <a:endParaRPr lang="en-GB" sz="18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Private sector exploiting children for inexpensive labour</a:t>
            </a:r>
            <a:endParaRPr lang="en-GB"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Children engaged under the guise of light work</a:t>
            </a:r>
            <a:endParaRPr lang="en-GB" dirty="0">
              <a:solidFill>
                <a:srgbClr val="000000"/>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en-GB" sz="1800" b="1" dirty="0">
              <a:solidFill>
                <a:srgbClr val="000000"/>
              </a:solidFill>
              <a:effectLst/>
              <a:latin typeface="Segoe UI" panose="020B0502040204020203" pitchFamily="34" charset="0"/>
              <a:ea typeface="Times New Roman" panose="02020603050405020304" pitchFamily="18" charset="0"/>
            </a:endParaRPr>
          </a:p>
          <a:p>
            <a:pPr marL="342900" lvl="0" indent="-342900">
              <a:buSzPts val="1000"/>
              <a:buFont typeface="+mj-lt"/>
              <a:buAutoNum type="arabicPeriod" startAt="5"/>
              <a:tabLst>
                <a:tab pos="457200" algn="l"/>
              </a:tabLst>
            </a:pPr>
            <a:r>
              <a:rPr lang="en-GB" sz="1800" b="1" dirty="0">
                <a:solidFill>
                  <a:srgbClr val="000000"/>
                </a:solidFill>
                <a:effectLst/>
                <a:latin typeface="Segoe UI" panose="020B0502040204020203" pitchFamily="34" charset="0"/>
                <a:ea typeface="Times New Roman" panose="02020603050405020304" pitchFamily="18" charset="0"/>
              </a:rPr>
              <a:t>School </a:t>
            </a:r>
            <a:r>
              <a:rPr lang="en-GB" sz="1800" b="1" dirty="0">
                <a:solidFill>
                  <a:srgbClr val="000000"/>
                </a:solidFill>
                <a:latin typeface="Segoe UI" panose="020B0502040204020203" pitchFamily="34" charset="0"/>
                <a:ea typeface="Times New Roman" panose="02020603050405020304" pitchFamily="18" charset="0"/>
              </a:rPr>
              <a:t>d</a:t>
            </a:r>
            <a:r>
              <a:rPr lang="en-GB" sz="1800" b="1" dirty="0">
                <a:solidFill>
                  <a:srgbClr val="000000"/>
                </a:solidFill>
                <a:effectLst/>
                <a:latin typeface="Segoe UI" panose="020B0502040204020203" pitchFamily="34" charset="0"/>
                <a:ea typeface="Times New Roman" panose="02020603050405020304" pitchFamily="18" charset="0"/>
              </a:rPr>
              <a:t>ropouts </a:t>
            </a:r>
            <a:r>
              <a:rPr lang="en-GB" sz="1800" b="1" dirty="0">
                <a:solidFill>
                  <a:srgbClr val="000000"/>
                </a:solidFill>
                <a:latin typeface="Segoe UI" panose="020B0502040204020203" pitchFamily="34" charset="0"/>
                <a:ea typeface="Times New Roman" panose="02020603050405020304" pitchFamily="18" charset="0"/>
              </a:rPr>
              <a:t>e</a:t>
            </a:r>
            <a:r>
              <a:rPr lang="en-GB" sz="1800" b="1" dirty="0">
                <a:solidFill>
                  <a:srgbClr val="000000"/>
                </a:solidFill>
                <a:effectLst/>
                <a:latin typeface="Segoe UI" panose="020B0502040204020203" pitchFamily="34" charset="0"/>
                <a:ea typeface="Times New Roman" panose="02020603050405020304" pitchFamily="18" charset="0"/>
              </a:rPr>
              <a:t>nticed:</a:t>
            </a:r>
            <a:endParaRPr lang="en-GB" sz="18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School dropouts prefer mining over idleness</a:t>
            </a:r>
            <a:endParaRPr lang="en-GB"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A parent in Busia: Son dropped out, opted for mining</a:t>
            </a:r>
            <a:endParaRPr lang="en-GB" dirty="0">
              <a:solidFill>
                <a:srgbClr val="000000"/>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en-GB" sz="1800" b="1" dirty="0">
              <a:solidFill>
                <a:srgbClr val="000000"/>
              </a:solidFill>
              <a:effectLst/>
              <a:latin typeface="Segoe UI" panose="020B0502040204020203" pitchFamily="34" charset="0"/>
              <a:ea typeface="Times New Roman" panose="02020603050405020304" pitchFamily="18" charset="0"/>
            </a:endParaRPr>
          </a:p>
          <a:p>
            <a:pPr marL="342900" lvl="0" indent="-342900">
              <a:buSzPts val="1000"/>
              <a:buFont typeface="+mj-lt"/>
              <a:buAutoNum type="arabicPeriod" startAt="6"/>
              <a:tabLst>
                <a:tab pos="457200" algn="l"/>
              </a:tabLst>
            </a:pPr>
            <a:r>
              <a:rPr lang="en-GB" sz="1800" b="1" dirty="0">
                <a:solidFill>
                  <a:srgbClr val="000000"/>
                </a:solidFill>
                <a:effectLst/>
                <a:latin typeface="Segoe UI" panose="020B0502040204020203" pitchFamily="34" charset="0"/>
                <a:ea typeface="Times New Roman" panose="02020603050405020304" pitchFamily="18" charset="0"/>
              </a:rPr>
              <a:t>Food insecurity [Karamoja]</a:t>
            </a:r>
            <a:endParaRPr lang="en-GB" sz="18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Karamoja region's food insecurity due to drought</a:t>
            </a:r>
            <a:endParaRPr lang="en-GB"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Hunger crisis drives children to gold mining for sustenance</a:t>
            </a:r>
            <a:endParaRPr lang="en-GB"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dirty="0">
                <a:solidFill>
                  <a:srgbClr val="000000"/>
                </a:solidFill>
                <a:effectLst/>
                <a:latin typeface="Segoe UI" panose="020B0502040204020203" pitchFamily="34" charset="0"/>
                <a:ea typeface="Times New Roman" panose="02020603050405020304" pitchFamily="18" charset="0"/>
              </a:rPr>
              <a:t>Cattle rustling worsens child labour as families seek survival</a:t>
            </a:r>
            <a:endParaRPr lang="en-GB" dirty="0"/>
          </a:p>
        </p:txBody>
      </p:sp>
    </p:spTree>
    <p:extLst>
      <p:ext uri="{BB962C8B-B14F-4D97-AF65-F5344CB8AC3E}">
        <p14:creationId xmlns:p14="http://schemas.microsoft.com/office/powerpoint/2010/main" val="1043472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5132-5952-46E8-82BF-D90E8F985225}"/>
              </a:ext>
            </a:extLst>
          </p:cNvPr>
          <p:cNvSpPr>
            <a:spLocks noGrp="1"/>
          </p:cNvSpPr>
          <p:nvPr>
            <p:ph type="title"/>
          </p:nvPr>
        </p:nvSpPr>
        <p:spPr>
          <a:xfrm>
            <a:off x="609600" y="0"/>
            <a:ext cx="10871200" cy="1371600"/>
          </a:xfrm>
        </p:spPr>
        <p:txBody>
          <a:bodyPr anchor="ctr"/>
          <a:lstStyle/>
          <a:p>
            <a:r>
              <a:rPr lang="en-GB" sz="3600" dirty="0"/>
              <a:t>Consequences of child labour </a:t>
            </a:r>
            <a:r>
              <a:rPr lang="en-GB" sz="2400" b="0" i="1" dirty="0">
                <a:solidFill>
                  <a:srgbClr val="C00000"/>
                </a:solidFill>
              </a:rPr>
              <a:t>…[1/2]</a:t>
            </a:r>
            <a:endParaRPr lang="en-GB" sz="3600" dirty="0"/>
          </a:p>
        </p:txBody>
      </p:sp>
      <p:sp>
        <p:nvSpPr>
          <p:cNvPr id="3" name="Content Placeholder 2">
            <a:extLst>
              <a:ext uri="{FF2B5EF4-FFF2-40B4-BE49-F238E27FC236}">
                <a16:creationId xmlns:a16="http://schemas.microsoft.com/office/drawing/2014/main" id="{45CE4245-E998-4899-8F73-D0DB27CC6399}"/>
              </a:ext>
            </a:extLst>
          </p:cNvPr>
          <p:cNvSpPr>
            <a:spLocks noGrp="1"/>
          </p:cNvSpPr>
          <p:nvPr>
            <p:ph sz="quarter" idx="10"/>
          </p:nvPr>
        </p:nvSpPr>
        <p:spPr>
          <a:xfrm>
            <a:off x="711200" y="1447800"/>
            <a:ext cx="9241368" cy="4953000"/>
          </a:xfrm>
        </p:spPr>
        <p:txBody>
          <a:bodyPr/>
          <a:lstStyle/>
          <a:p>
            <a:pPr marL="457200" indent="-457200">
              <a:spcBef>
                <a:spcPts val="0"/>
              </a:spcBef>
              <a:buFont typeface="+mj-lt"/>
              <a:buAutoNum type="arabicPeriod"/>
            </a:pPr>
            <a:r>
              <a:rPr lang="en-GB" sz="2400" b="1" dirty="0">
                <a:effectLst/>
                <a:latin typeface="Arial" panose="020B0604020202020204" pitchFamily="34" charset="0"/>
                <a:ea typeface="Times New Roman" panose="02020603050405020304" pitchFamily="18" charset="0"/>
                <a:cs typeface="Arial" panose="020B0604020202020204" pitchFamily="34" charset="0"/>
              </a:rPr>
              <a:t>Health Hazards</a:t>
            </a:r>
            <a:endParaRPr lang="en-GB" sz="2400" dirty="0">
              <a:effectLst/>
              <a:latin typeface="Arial" panose="020B0604020202020204" pitchFamily="34" charset="0"/>
              <a:ea typeface="Times New Roman" panose="02020603050405020304" pitchFamily="18" charset="0"/>
              <a:cs typeface="Arial" panose="020B0604020202020204" pitchFamily="34" charset="0"/>
            </a:endParaRPr>
          </a:p>
          <a:p>
            <a:pPr lvl="1">
              <a:spcBef>
                <a:spcPts val="0"/>
              </a:spcBef>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Children in charcoal burning</a:t>
            </a:r>
          </a:p>
          <a:p>
            <a:pPr lvl="1">
              <a:spcBef>
                <a:spcPts val="0"/>
              </a:spcBef>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Health risks - physical strain, exposure lead to headaches, chest pain</a:t>
            </a:r>
          </a:p>
          <a:p>
            <a:pPr lvl="1">
              <a:spcBef>
                <a:spcPts val="0"/>
              </a:spcBef>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Gold mining in water increases pneumonia risk</a:t>
            </a:r>
          </a:p>
          <a:p>
            <a:pPr lvl="1">
              <a:spcBef>
                <a:spcPts val="0"/>
              </a:spcBef>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latin typeface="Arial" panose="020B0604020202020204" pitchFamily="34" charset="0"/>
                <a:ea typeface="Times New Roman" panose="02020603050405020304" pitchFamily="18" charset="0"/>
                <a:cs typeface="Arial" panose="020B0604020202020204" pitchFamily="34" charset="0"/>
              </a:rPr>
              <a:t>Sanitation and hygiene deficiencies: drinking water sourced from river sand and absence of latrines worsens conditions</a:t>
            </a:r>
            <a:endParaRPr lang="en-GB" sz="800" b="1" dirty="0">
              <a:latin typeface="Arial" panose="020B0604020202020204" pitchFamily="34" charset="0"/>
              <a:ea typeface="Times New Roman" panose="02020603050405020304" pitchFamily="18" charset="0"/>
              <a:cs typeface="Arial" panose="020B0604020202020204" pitchFamily="34" charset="0"/>
            </a:endParaRPr>
          </a:p>
          <a:p>
            <a:pPr marL="457200" indent="-457200">
              <a:spcBef>
                <a:spcPts val="0"/>
              </a:spcBef>
              <a:buFont typeface="+mj-lt"/>
              <a:buAutoNum type="arabicPeriod"/>
            </a:pPr>
            <a:endParaRPr lang="en-GB" b="1" dirty="0">
              <a:latin typeface="Arial" panose="020B0604020202020204" pitchFamily="34" charset="0"/>
              <a:ea typeface="Times New Roman" panose="02020603050405020304" pitchFamily="18" charset="0"/>
              <a:cs typeface="Arial" panose="020B0604020202020204" pitchFamily="34" charset="0"/>
            </a:endParaRPr>
          </a:p>
          <a:p>
            <a:pPr marL="457200" indent="-457200">
              <a:spcBef>
                <a:spcPts val="0"/>
              </a:spcBef>
              <a:buFont typeface="+mj-lt"/>
              <a:buAutoNum type="arabicPeriod"/>
            </a:pPr>
            <a:r>
              <a:rPr lang="en-GB" b="1" dirty="0">
                <a:latin typeface="Arial" panose="020B0604020202020204" pitchFamily="34" charset="0"/>
                <a:ea typeface="Times New Roman" panose="02020603050405020304" pitchFamily="18" charset="0"/>
                <a:cs typeface="Arial" panose="020B0604020202020204" pitchFamily="34" charset="0"/>
              </a:rPr>
              <a:t>Education is compromised</a:t>
            </a:r>
          </a:p>
          <a:p>
            <a:pPr marL="857250" lvl="1" indent="-457200">
              <a:spcBef>
                <a:spcPts val="0"/>
              </a:spcBef>
              <a:buFont typeface="Segoe UI" panose="020B0502040204020203" pitchFamily="34" charset="0"/>
              <a:buChar char="-"/>
            </a:pPr>
            <a:r>
              <a:rPr lang="en-GB" dirty="0">
                <a:effectLst/>
                <a:latin typeface="Arial" panose="020B0604020202020204" pitchFamily="34" charset="0"/>
                <a:ea typeface="Times New Roman" panose="02020603050405020304" pitchFamily="18" charset="0"/>
                <a:cs typeface="Arial" panose="020B0604020202020204" pitchFamily="34" charset="0"/>
              </a:rPr>
              <a:t>Lack of time for studying, learning disruption</a:t>
            </a:r>
            <a:endParaRPr lang="en-GB" b="1" dirty="0">
              <a:latin typeface="Arial" panose="020B0604020202020204" pitchFamily="34" charset="0"/>
              <a:ea typeface="Times New Roman" panose="02020603050405020304" pitchFamily="18" charset="0"/>
              <a:cs typeface="Arial" panose="020B0604020202020204" pitchFamily="34" charset="0"/>
            </a:endParaRPr>
          </a:p>
          <a:p>
            <a:pPr marL="457200" indent="-457200">
              <a:spcBef>
                <a:spcPts val="0"/>
              </a:spcBef>
              <a:buFont typeface="+mj-lt"/>
              <a:buAutoNum type="arabicPeriod"/>
            </a:pPr>
            <a:endParaRPr lang="en-GB" b="1" dirty="0">
              <a:latin typeface="Arial" panose="020B0604020202020204" pitchFamily="34" charset="0"/>
              <a:ea typeface="Times New Roman" panose="02020603050405020304" pitchFamily="18" charset="0"/>
              <a:cs typeface="Arial" panose="020B0604020202020204" pitchFamily="34" charset="0"/>
            </a:endParaRPr>
          </a:p>
          <a:p>
            <a:pPr marL="457200" indent="-457200">
              <a:spcBef>
                <a:spcPts val="0"/>
              </a:spcBef>
              <a:buFont typeface="+mj-lt"/>
              <a:buAutoNum type="arabicPeriod"/>
            </a:pPr>
            <a:r>
              <a:rPr lang="en-GB" b="1" dirty="0">
                <a:latin typeface="Arial" panose="020B0604020202020204" pitchFamily="34" charset="0"/>
                <a:ea typeface="Times New Roman" panose="02020603050405020304" pitchFamily="18" charset="0"/>
                <a:cs typeface="Arial" panose="020B0604020202020204" pitchFamily="34" charset="0"/>
              </a:rPr>
              <a:t>Social challenges</a:t>
            </a:r>
          </a:p>
          <a:p>
            <a:pPr lvl="1">
              <a:spcBef>
                <a:spcPts val="0"/>
              </a:spcBef>
              <a:buSzPts val="1000"/>
              <a:buFont typeface="Segoe UI" panose="020B0502040204020203" pitchFamily="34" charset="0"/>
              <a:buChar char="-"/>
              <a:tabLst>
                <a:tab pos="1371600" algn="l"/>
              </a:tabLst>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Rampant alcohol consumption.</a:t>
            </a:r>
          </a:p>
          <a:p>
            <a:pPr lvl="1">
              <a:spcBef>
                <a:spcPts val="0"/>
              </a:spcBef>
              <a:buSzPts val="1000"/>
              <a:buFont typeface="Segoe UI" panose="020B0502040204020203" pitchFamily="34" charset="0"/>
              <a:buChar char="-"/>
              <a:tabLst>
                <a:tab pos="1371600" algn="l"/>
              </a:tabLst>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Lack of law and order fosters violence.</a:t>
            </a:r>
          </a:p>
          <a:p>
            <a:pPr lvl="1">
              <a:spcBef>
                <a:spcPts val="0"/>
              </a:spcBef>
              <a:buSzPts val="1000"/>
              <a:buFont typeface="Segoe UI" panose="020B0502040204020203" pitchFamily="34" charset="0"/>
              <a:buChar char="-"/>
              <a:tabLst>
                <a:tab pos="1371600" algn="l"/>
              </a:tabLst>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Criminal elements find refuge.</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52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5132-5952-46E8-82BF-D90E8F985225}"/>
              </a:ext>
            </a:extLst>
          </p:cNvPr>
          <p:cNvSpPr>
            <a:spLocks noGrp="1"/>
          </p:cNvSpPr>
          <p:nvPr>
            <p:ph type="title"/>
          </p:nvPr>
        </p:nvSpPr>
        <p:spPr>
          <a:xfrm>
            <a:off x="609600" y="152400"/>
            <a:ext cx="10871200" cy="1371600"/>
          </a:xfrm>
        </p:spPr>
        <p:txBody>
          <a:bodyPr anchor="ctr"/>
          <a:lstStyle/>
          <a:p>
            <a:r>
              <a:rPr lang="en-GB" sz="3600" dirty="0"/>
              <a:t>Consequences of child labour </a:t>
            </a:r>
            <a:r>
              <a:rPr lang="en-GB" sz="2400" b="0" i="1" dirty="0">
                <a:solidFill>
                  <a:srgbClr val="C00000"/>
                </a:solidFill>
              </a:rPr>
              <a:t>…[2/2]</a:t>
            </a:r>
            <a:endParaRPr lang="en-GB" sz="3600" dirty="0"/>
          </a:p>
        </p:txBody>
      </p:sp>
      <p:sp>
        <p:nvSpPr>
          <p:cNvPr id="3" name="Content Placeholder 2">
            <a:extLst>
              <a:ext uri="{FF2B5EF4-FFF2-40B4-BE49-F238E27FC236}">
                <a16:creationId xmlns:a16="http://schemas.microsoft.com/office/drawing/2014/main" id="{45CE4245-E998-4899-8F73-D0DB27CC6399}"/>
              </a:ext>
            </a:extLst>
          </p:cNvPr>
          <p:cNvSpPr>
            <a:spLocks noGrp="1"/>
          </p:cNvSpPr>
          <p:nvPr>
            <p:ph sz="quarter" idx="10"/>
          </p:nvPr>
        </p:nvSpPr>
        <p:spPr>
          <a:xfrm>
            <a:off x="711200" y="1295400"/>
            <a:ext cx="9880600" cy="4800600"/>
          </a:xfrm>
        </p:spPr>
        <p:txBody>
          <a:bodyPr/>
          <a:lstStyle/>
          <a:p>
            <a:pPr marL="457200" indent="-457200">
              <a:spcBef>
                <a:spcPts val="1500"/>
              </a:spcBef>
              <a:spcAft>
                <a:spcPts val="1500"/>
              </a:spcAft>
              <a:buFont typeface="+mj-lt"/>
              <a:buAutoNum type="arabicPeriod" startAt="4"/>
            </a:pPr>
            <a:r>
              <a:rPr lang="en-GB" sz="2400" b="1" dirty="0">
                <a:effectLst/>
                <a:latin typeface="Arial" panose="020B0604020202020204" pitchFamily="34" charset="0"/>
                <a:ea typeface="Times New Roman" panose="02020603050405020304" pitchFamily="18" charset="0"/>
                <a:cs typeface="Arial" panose="020B0604020202020204" pitchFamily="34" charset="0"/>
              </a:rPr>
              <a:t>Exposure to Peril and Emotional Strain</a:t>
            </a:r>
            <a:endParaRPr lang="en-GB" sz="2400" dirty="0">
              <a:effectLst/>
              <a:latin typeface="Arial" panose="020B0604020202020204" pitchFamily="34" charset="0"/>
              <a:ea typeface="Times New Roman" panose="02020603050405020304" pitchFamily="18" charset="0"/>
              <a:cs typeface="Arial" panose="020B0604020202020204" pitchFamily="34" charset="0"/>
            </a:endParaRPr>
          </a:p>
          <a:p>
            <a:pPr lvl="1">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Dangers like snake encounters</a:t>
            </a:r>
          </a:p>
          <a:p>
            <a:pPr lvl="1">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Cattle herding exposes to raiders, abduction risk</a:t>
            </a:r>
          </a:p>
          <a:p>
            <a:pPr lvl="1">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Accidents during mining result in injuries, fatalities - Example: Child buried in soil while digging pit </a:t>
            </a:r>
          </a:p>
          <a:p>
            <a:pPr lvl="1">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Harassment and Exploitation - Emotional strain from forced labour leads to annoyance </a:t>
            </a:r>
          </a:p>
          <a:p>
            <a:pPr lvl="1">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Exploitation for meagre gains, insufficient to sustain needs </a:t>
            </a:r>
          </a:p>
          <a:p>
            <a:pPr lvl="1">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latin typeface="Arial" panose="020B0604020202020204" pitchFamily="34" charset="0"/>
                <a:ea typeface="Times New Roman" panose="02020603050405020304" pitchFamily="18" charset="0"/>
                <a:cs typeface="Arial" panose="020B0604020202020204" pitchFamily="34" charset="0"/>
              </a:rPr>
              <a:t>Lack of protective gear </a:t>
            </a:r>
            <a:endParaRPr lang="en-GB" dirty="0">
              <a:effectLst/>
              <a:latin typeface="Arial" panose="020B0604020202020204" pitchFamily="34" charset="0"/>
              <a:ea typeface="Times New Roman" panose="02020603050405020304" pitchFamily="18" charset="0"/>
              <a:cs typeface="Arial" panose="020B0604020202020204" pitchFamily="34" charset="0"/>
            </a:endParaRPr>
          </a:p>
          <a:p>
            <a:pPr lvl="1">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sz="800" b="1" dirty="0">
              <a:effectLst/>
              <a:latin typeface="Arial" panose="020B0604020202020204" pitchFamily="34" charset="0"/>
              <a:ea typeface="Times New Roman" panose="02020603050405020304" pitchFamily="18" charset="0"/>
              <a:cs typeface="Arial" panose="020B0604020202020204" pitchFamily="34" charset="0"/>
            </a:endParaRPr>
          </a:p>
          <a:p>
            <a:pPr marL="457200" indent="-457200">
              <a:spcBef>
                <a:spcPts val="1500"/>
              </a:spcBef>
              <a:spcAft>
                <a:spcPts val="1500"/>
              </a:spcAft>
              <a:buFont typeface="+mj-lt"/>
              <a:buAutoNum type="arabicPeriod" startAt="4"/>
            </a:pPr>
            <a:r>
              <a:rPr lang="en-GB" sz="2400" b="1" dirty="0">
                <a:effectLst/>
                <a:latin typeface="Arial" panose="020B0604020202020204" pitchFamily="34" charset="0"/>
                <a:ea typeface="Times New Roman" panose="02020603050405020304" pitchFamily="18" charset="0"/>
                <a:cs typeface="Arial" panose="020B0604020202020204" pitchFamily="34" charset="0"/>
              </a:rPr>
              <a:t>Sexual Exploitation and Reckless Lifestyle</a:t>
            </a:r>
            <a:endParaRPr lang="en-GB" sz="2400" dirty="0">
              <a:effectLst/>
              <a:latin typeface="Arial" panose="020B0604020202020204" pitchFamily="34" charset="0"/>
              <a:ea typeface="Times New Roman" panose="02020603050405020304" pitchFamily="18" charset="0"/>
              <a:cs typeface="Arial" panose="020B0604020202020204" pitchFamily="34" charset="0"/>
            </a:endParaRPr>
          </a:p>
          <a:p>
            <a:pPr lvl="1">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Girl child vulnerable to early marriage, rape, STDs/STIs</a:t>
            </a:r>
          </a:p>
          <a:p>
            <a:pPr lvl="1">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Child labour linked to alcoholism, substance abuse, lawlessness</a:t>
            </a:r>
          </a:p>
          <a:p>
            <a:pPr lvl="1">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effectLst/>
                <a:latin typeface="Arial" panose="020B0604020202020204" pitchFamily="34" charset="0"/>
                <a:ea typeface="Times New Roman" panose="02020603050405020304" pitchFamily="18" charset="0"/>
                <a:cs typeface="Arial" panose="020B0604020202020204" pitchFamily="34" charset="0"/>
              </a:rPr>
              <a:t>Parents distressed by children's suffering, injuries </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572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D78E0-C205-4E5B-B712-291E59A9CB1F}"/>
              </a:ext>
            </a:extLst>
          </p:cNvPr>
          <p:cNvSpPr>
            <a:spLocks noGrp="1"/>
          </p:cNvSpPr>
          <p:nvPr>
            <p:ph type="title"/>
          </p:nvPr>
        </p:nvSpPr>
        <p:spPr/>
        <p:txBody>
          <a:bodyPr anchor="t"/>
          <a:lstStyle/>
          <a:p>
            <a:r>
              <a:rPr lang="en-GB" sz="3200" dirty="0"/>
              <a:t>Challenges faced in addressing child labour</a:t>
            </a:r>
          </a:p>
        </p:txBody>
      </p:sp>
      <p:sp>
        <p:nvSpPr>
          <p:cNvPr id="3" name="Content Placeholder 2">
            <a:extLst>
              <a:ext uri="{FF2B5EF4-FFF2-40B4-BE49-F238E27FC236}">
                <a16:creationId xmlns:a16="http://schemas.microsoft.com/office/drawing/2014/main" id="{F8E66C79-48CE-468F-A1B6-F7835E768813}"/>
              </a:ext>
            </a:extLst>
          </p:cNvPr>
          <p:cNvSpPr>
            <a:spLocks noGrp="1"/>
          </p:cNvSpPr>
          <p:nvPr>
            <p:ph sz="quarter" idx="10"/>
          </p:nvPr>
        </p:nvSpPr>
        <p:spPr>
          <a:xfrm>
            <a:off x="711200" y="1295400"/>
            <a:ext cx="9241368" cy="4800600"/>
          </a:xfrm>
        </p:spPr>
        <p:txBody>
          <a:bodyPr/>
          <a:lstStyle/>
          <a:p>
            <a:pPr marL="342900" lvl="0" indent="-342900">
              <a:buSzPts val="1000"/>
              <a:buFont typeface="Symbol" panose="05050102010706020507" pitchFamily="18" charset="2"/>
              <a:buChar char=""/>
              <a:tabLst>
                <a:tab pos="457200" algn="l"/>
              </a:tabLst>
            </a:pPr>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Despite community efforts, child labour in gold mines persists</a:t>
            </a:r>
          </a:p>
          <a:p>
            <a:pPr lvl="1">
              <a:buSzPts val="1000"/>
              <a:buFont typeface="Segoe UI" panose="020B0502040204020203" pitchFamily="34" charset="0"/>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Children introduced into mining operations illicitly.</a:t>
            </a:r>
          </a:p>
          <a:p>
            <a:pPr lvl="1">
              <a:buSzPts val="1000"/>
              <a:buFont typeface="Segoe UI" panose="020B0502040204020203" pitchFamily="34" charset="0"/>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Tasks like fetching water, cleaning, carrying stones, and cooking constitute child labour.</a:t>
            </a:r>
          </a:p>
          <a:p>
            <a:pPr lvl="1">
              <a:buSzPts val="1000"/>
              <a:buFont typeface="Segoe UI" panose="020B0502040204020203" pitchFamily="34" charset="0"/>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Notable sites: Rupa, Nakabaat, Lotakero in Moroto District.</a:t>
            </a:r>
          </a:p>
          <a:p>
            <a:pPr marL="342900" lvl="0" indent="-342900">
              <a:buSzPts val="1000"/>
              <a:buFont typeface="Symbol" panose="05050102010706020507" pitchFamily="18" charset="2"/>
              <a:buChar char=""/>
              <a:tabLst>
                <a:tab pos="457200" algn="l"/>
              </a:tabLst>
            </a:pPr>
            <a:endPar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Disparity between Policy and Reality</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Child involved in washing activities Greenstone Resource Company in Busia, despite policy against child labour.</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Policy implementation gap evident.</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Artisanal sites in Syanyonga village and Angorom notably employ children in various tasks.</a:t>
            </a:r>
          </a:p>
          <a:p>
            <a:pPr marL="342900" lvl="0" indent="-342900">
              <a:buSzPts val="1000"/>
              <a:buFont typeface="Symbol" panose="05050102010706020507" pitchFamily="18" charset="2"/>
              <a:buChar char=""/>
              <a:tabLst>
                <a:tab pos="457200" algn="l"/>
              </a:tabLst>
            </a:pPr>
            <a:endPar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Limited efforts against child labour. </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ASMs focus on member welfare.</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Incomplete understanding of private sector's role.</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Persistent engagement of children in labour due to lack of policies and conditions.</a:t>
            </a:r>
          </a:p>
          <a:p>
            <a:pPr indent="-285750">
              <a:buSzPts val="1000"/>
              <a:buFont typeface="Symbol" panose="05050102010706020507" pitchFamily="18" charset="2"/>
              <a:buChar char=""/>
              <a:tabLst>
                <a:tab pos="914400" algn="l"/>
              </a:tabLst>
            </a:pPr>
            <a:endParaRPr lang="en-GB"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indent="-285750">
              <a:buSzPts val="1000"/>
              <a:buFont typeface="Symbol" panose="05050102010706020507" pitchFamily="18" charset="2"/>
              <a:buChar char=""/>
              <a:tabLst>
                <a:tab pos="914400" algn="l"/>
              </a:tabLst>
            </a:pPr>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Complex reality </a:t>
            </a:r>
            <a:r>
              <a:rPr lang="en-GB"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of poverty</a:t>
            </a:r>
            <a:endPar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073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682D-CDE9-4563-982B-0855C2EF233C}"/>
              </a:ext>
            </a:extLst>
          </p:cNvPr>
          <p:cNvSpPr>
            <a:spLocks noGrp="1"/>
          </p:cNvSpPr>
          <p:nvPr>
            <p:ph type="title"/>
          </p:nvPr>
        </p:nvSpPr>
        <p:spPr>
          <a:xfrm>
            <a:off x="609600" y="457200"/>
            <a:ext cx="10871200" cy="990600"/>
          </a:xfrm>
        </p:spPr>
        <p:txBody>
          <a:bodyPr anchor="t"/>
          <a:lstStyle/>
          <a:p>
            <a:r>
              <a:rPr lang="en-GB" sz="3200" dirty="0"/>
              <a:t>Children in the Gold value chain</a:t>
            </a:r>
          </a:p>
        </p:txBody>
      </p:sp>
      <p:graphicFrame>
        <p:nvGraphicFramePr>
          <p:cNvPr id="4" name="Table 4">
            <a:extLst>
              <a:ext uri="{FF2B5EF4-FFF2-40B4-BE49-F238E27FC236}">
                <a16:creationId xmlns:a16="http://schemas.microsoft.com/office/drawing/2014/main" id="{443A863C-7073-41FC-9887-A7A19EF4BDEB}"/>
              </a:ext>
            </a:extLst>
          </p:cNvPr>
          <p:cNvGraphicFramePr>
            <a:graphicFrameLocks noGrp="1"/>
          </p:cNvGraphicFramePr>
          <p:nvPr>
            <p:ph sz="quarter" idx="10"/>
          </p:nvPr>
        </p:nvGraphicFramePr>
        <p:xfrm>
          <a:off x="711200" y="1295400"/>
          <a:ext cx="10769600" cy="5199380"/>
        </p:xfrm>
        <a:graphic>
          <a:graphicData uri="http://schemas.openxmlformats.org/drawingml/2006/table">
            <a:tbl>
              <a:tblPr firstRow="1" bandRow="1">
                <a:tableStyleId>{9D7B26C5-4107-4FEC-AEDC-1716B250A1EF}</a:tableStyleId>
              </a:tblPr>
              <a:tblGrid>
                <a:gridCol w="1803400">
                  <a:extLst>
                    <a:ext uri="{9D8B030D-6E8A-4147-A177-3AD203B41FA5}">
                      <a16:colId xmlns:a16="http://schemas.microsoft.com/office/drawing/2014/main" val="1890222206"/>
                    </a:ext>
                  </a:extLst>
                </a:gridCol>
                <a:gridCol w="4191000">
                  <a:extLst>
                    <a:ext uri="{9D8B030D-6E8A-4147-A177-3AD203B41FA5}">
                      <a16:colId xmlns:a16="http://schemas.microsoft.com/office/drawing/2014/main" val="142944815"/>
                    </a:ext>
                  </a:extLst>
                </a:gridCol>
                <a:gridCol w="4775200">
                  <a:extLst>
                    <a:ext uri="{9D8B030D-6E8A-4147-A177-3AD203B41FA5}">
                      <a16:colId xmlns:a16="http://schemas.microsoft.com/office/drawing/2014/main" val="1612390671"/>
                    </a:ext>
                  </a:extLst>
                </a:gridCol>
              </a:tblGrid>
              <a:tr h="459740">
                <a:tc>
                  <a:txBody>
                    <a:bodyPr/>
                    <a:lstStyle/>
                    <a:p>
                      <a:endParaRPr lang="en-GB" sz="1600" dirty="0">
                        <a:latin typeface="Arial" panose="020B0604020202020204" pitchFamily="34" charset="0"/>
                        <a:cs typeface="Arial" panose="020B0604020202020204" pitchFamily="34" charset="0"/>
                      </a:endParaRPr>
                    </a:p>
                  </a:txBody>
                  <a:tcPr/>
                </a:tc>
                <a:tc>
                  <a:txBody>
                    <a:bodyPr/>
                    <a:lstStyle/>
                    <a:p>
                      <a:r>
                        <a:rPr lang="en-GB" sz="1600" dirty="0"/>
                        <a:t>ASMs</a:t>
                      </a:r>
                      <a:endParaRPr lang="en-GB" sz="1600" dirty="0">
                        <a:latin typeface="Arial" panose="020B0604020202020204" pitchFamily="34" charset="0"/>
                        <a:cs typeface="Arial" panose="020B0604020202020204" pitchFamily="34" charset="0"/>
                      </a:endParaRPr>
                    </a:p>
                  </a:txBody>
                  <a:tcPr/>
                </a:tc>
                <a:tc>
                  <a:txBody>
                    <a:bodyPr/>
                    <a:lstStyle/>
                    <a:p>
                      <a:r>
                        <a:rPr lang="en-GB" sz="1600" dirty="0"/>
                        <a:t>LGSMs</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8802504"/>
                  </a:ext>
                </a:extLst>
              </a:tr>
              <a:tr h="459740">
                <a:tc>
                  <a:txBody>
                    <a:bodyPr/>
                    <a:lstStyle/>
                    <a:p>
                      <a:r>
                        <a:rPr lang="en-GB" sz="1600" b="1" dirty="0"/>
                        <a:t>Exploration and Prospecting</a:t>
                      </a:r>
                      <a:endParaRPr lang="en-GB" sz="1600" b="1"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000000"/>
                          </a:solidFill>
                          <a:effectLst/>
                        </a:rPr>
                        <a:t>Traditional methods, local knowledge, geological surveys.</a:t>
                      </a:r>
                    </a:p>
                    <a:p>
                      <a:endParaRPr lang="en-GB" sz="1600" dirty="0">
                        <a:latin typeface="Arial" panose="020B0604020202020204" pitchFamily="34" charset="0"/>
                        <a:cs typeface="Arial" panose="020B0604020202020204" pitchFamily="34" charset="0"/>
                      </a:endParaRPr>
                    </a:p>
                  </a:txBody>
                  <a:tcPr/>
                </a:tc>
                <a:tc>
                  <a:txBody>
                    <a:bodyPr/>
                    <a:lstStyle/>
                    <a:p>
                      <a:pPr marL="0" lvl="0" indent="0">
                        <a:buSzPts val="1000"/>
                        <a:buFont typeface="Symbol" panose="05050102010706020507" pitchFamily="18" charset="2"/>
                        <a:buNone/>
                        <a:tabLst>
                          <a:tab pos="914400" algn="l"/>
                        </a:tabLst>
                      </a:pPr>
                      <a:r>
                        <a:rPr lang="en-GB" sz="1600" dirty="0">
                          <a:solidFill>
                            <a:srgbClr val="000000"/>
                          </a:solidFill>
                          <a:effectLst/>
                        </a:rPr>
                        <a:t>Exploration and Prospecting: Advanced techniques - surveys, remote sensing, drilling.</a:t>
                      </a:r>
                      <a:endPar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2849448222"/>
                  </a:ext>
                </a:extLst>
              </a:tr>
              <a:tr h="459740">
                <a:tc>
                  <a:txBody>
                    <a:bodyPr/>
                    <a:lstStyle/>
                    <a:p>
                      <a:r>
                        <a:rPr lang="en-GB" sz="1600" b="1" dirty="0"/>
                        <a:t>Mining and Extraction</a:t>
                      </a:r>
                      <a:endParaRPr lang="en-GB" sz="1600" b="1"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000000"/>
                          </a:solidFill>
                          <a:effectLst/>
                        </a:rPr>
                        <a:t>Manual techniques, panning, digging, limited mechanization.</a:t>
                      </a:r>
                    </a:p>
                    <a:p>
                      <a:endParaRPr lang="en-GB" sz="1600" dirty="0">
                        <a:latin typeface="Arial" panose="020B0604020202020204" pitchFamily="34" charset="0"/>
                        <a:cs typeface="Arial" panose="020B0604020202020204" pitchFamily="34" charset="0"/>
                      </a:endParaRPr>
                    </a:p>
                  </a:txBody>
                  <a:tcPr/>
                </a:tc>
                <a:tc>
                  <a:txBody>
                    <a:bodyPr/>
                    <a:lstStyle/>
                    <a:p>
                      <a:pPr marL="0" lvl="0" indent="0">
                        <a:buSzPts val="1000"/>
                        <a:buFont typeface="Symbol" panose="05050102010706020507" pitchFamily="18" charset="2"/>
                        <a:buNone/>
                        <a:tabLst>
                          <a:tab pos="914400" algn="l"/>
                        </a:tabLst>
                      </a:pPr>
                      <a:r>
                        <a:rPr lang="en-GB" sz="1600" dirty="0">
                          <a:solidFill>
                            <a:srgbClr val="000000"/>
                          </a:solidFill>
                          <a:effectLst/>
                        </a:rPr>
                        <a:t>Mining and Extraction: Modern methods, open-pit or underground mining, advanced technology.</a:t>
                      </a:r>
                      <a:endPar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1548729937"/>
                  </a:ext>
                </a:extLst>
              </a:tr>
              <a:tr h="594360">
                <a:tc>
                  <a:txBody>
                    <a:bodyPr/>
                    <a:lstStyle/>
                    <a:p>
                      <a:r>
                        <a:rPr lang="en-GB" sz="1600" b="1" dirty="0">
                          <a:solidFill>
                            <a:srgbClr val="000000"/>
                          </a:solidFill>
                          <a:effectLst/>
                        </a:rPr>
                        <a:t>Ore Processing: </a:t>
                      </a:r>
                      <a:endParaRPr lang="en-GB" sz="1600" b="1"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000000"/>
                          </a:solidFill>
                          <a:effectLst/>
                        </a:rPr>
                        <a:t>Manual crushing, grinding, gravity separation.</a:t>
                      </a:r>
                    </a:p>
                    <a:p>
                      <a:endParaRPr lang="en-GB" sz="1600" dirty="0">
                        <a:latin typeface="Arial" panose="020B0604020202020204" pitchFamily="34" charset="0"/>
                        <a:cs typeface="Arial" panose="020B0604020202020204" pitchFamily="34" charset="0"/>
                      </a:endParaRPr>
                    </a:p>
                  </a:txBody>
                  <a:tcPr/>
                </a:tc>
                <a:tc>
                  <a:txBody>
                    <a:bodyPr/>
                    <a:lstStyle/>
                    <a:p>
                      <a:pPr marL="0" lvl="0" indent="0">
                        <a:buSzPts val="1000"/>
                        <a:buFont typeface="Symbol" panose="05050102010706020507" pitchFamily="18" charset="2"/>
                        <a:buNone/>
                        <a:tabLst>
                          <a:tab pos="914400" algn="l"/>
                        </a:tabLst>
                      </a:pPr>
                      <a:r>
                        <a:rPr lang="en-GB" sz="1600" dirty="0">
                          <a:solidFill>
                            <a:srgbClr val="000000"/>
                          </a:solidFill>
                          <a:effectLst/>
                        </a:rPr>
                        <a:t>Ore Processing: Elaborate techniques - crushing, grinding, gravity separation, cyanide leaching.</a:t>
                      </a:r>
                      <a:endPar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2673766101"/>
                  </a:ext>
                </a:extLst>
              </a:tr>
              <a:tr h="289560">
                <a:tc>
                  <a:txBody>
                    <a:bodyPr/>
                    <a:lstStyle/>
                    <a:p>
                      <a:r>
                        <a:rPr lang="en-GB" sz="1600" b="1" dirty="0">
                          <a:solidFill>
                            <a:srgbClr val="000000"/>
                          </a:solidFill>
                          <a:effectLst/>
                        </a:rPr>
                        <a:t>Gold Refining: </a:t>
                      </a:r>
                      <a:endParaRPr lang="en-GB" sz="1600" b="1"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000000"/>
                          </a:solidFill>
                          <a:effectLst/>
                        </a:rPr>
                        <a:t>Simple methods like heating, mercury amalgamation.</a:t>
                      </a:r>
                      <a:endPar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000000"/>
                          </a:solidFill>
                          <a:effectLst/>
                        </a:rPr>
                        <a:t>Gold Refining: Collaboration with refineries to achieve desired purity levels</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59227940"/>
                  </a:ext>
                </a:extLst>
              </a:tr>
              <a:tr h="289560">
                <a:tc>
                  <a:txBody>
                    <a:bodyPr/>
                    <a:lstStyle/>
                    <a:p>
                      <a:endParaRPr lang="en-GB" sz="1600" dirty="0">
                        <a:latin typeface="Arial" panose="020B0604020202020204" pitchFamily="34" charset="0"/>
                        <a:cs typeface="Arial" panose="020B0604020202020204" pitchFamily="34" charset="0"/>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829680574"/>
                  </a:ext>
                </a:extLst>
              </a:tr>
              <a:tr h="792480">
                <a:tc>
                  <a:txBody>
                    <a:bodyPr/>
                    <a:lstStyle/>
                    <a:p>
                      <a:r>
                        <a:rPr lang="en-GB" sz="1600" b="1" dirty="0">
                          <a:solidFill>
                            <a:schemeClr val="bg1"/>
                          </a:solidFill>
                        </a:rPr>
                        <a:t>Child involvement</a:t>
                      </a:r>
                      <a:endParaRPr lang="en-GB" sz="1600" b="1" dirty="0">
                        <a:solidFill>
                          <a:schemeClr val="bg1"/>
                        </a:solidFill>
                        <a:latin typeface="Arial" panose="020B0604020202020204" pitchFamily="34" charset="0"/>
                        <a:cs typeface="Arial" panose="020B0604020202020204" pitchFamily="34" charset="0"/>
                      </a:endParaRPr>
                    </a:p>
                  </a:txBody>
                  <a:tcPr>
                    <a:solidFill>
                      <a:schemeClr val="tx1">
                        <a:lumMod val="95000"/>
                        <a:lumOff val="5000"/>
                      </a:schemeClr>
                    </a:solidFill>
                  </a:tcPr>
                </a:tc>
                <a:tc>
                  <a:txBody>
                    <a:bodyPr/>
                    <a:lstStyle/>
                    <a:p>
                      <a:pPr marL="285750" lvl="0" indent="-285750">
                        <a:buSzPts val="1000"/>
                        <a:buFont typeface="Arial" panose="020B0604020202020204" pitchFamily="34" charset="0"/>
                        <a:buChar char="•"/>
                        <a:tabLst>
                          <a:tab pos="914400" algn="l"/>
                        </a:tabLst>
                      </a:pPr>
                      <a:r>
                        <a:rPr lang="en-GB" sz="1400" b="1" dirty="0">
                          <a:solidFill>
                            <a:schemeClr val="bg1"/>
                          </a:solidFill>
                          <a:effectLst/>
                        </a:rPr>
                        <a:t>Direct involvement at multiple stages of ASM value chain.</a:t>
                      </a:r>
                    </a:p>
                    <a:p>
                      <a:pPr marL="285750" lvl="0" indent="-285750">
                        <a:buSzPts val="1000"/>
                        <a:buFont typeface="Arial" panose="020B0604020202020204" pitchFamily="34" charset="0"/>
                        <a:buChar char="•"/>
                        <a:tabLst>
                          <a:tab pos="914400" algn="l"/>
                        </a:tabLst>
                      </a:pPr>
                      <a:r>
                        <a:rPr lang="en-GB" sz="1400" b="1" dirty="0">
                          <a:solidFill>
                            <a:schemeClr val="bg1"/>
                          </a:solidFill>
                          <a:effectLst/>
                        </a:rPr>
                        <a:t>Tasks: tunnel digging, washing, sieving, water fetching, cooking, mercury use.</a:t>
                      </a:r>
                    </a:p>
                    <a:p>
                      <a:pPr marL="285750" lvl="0" indent="-285750">
                        <a:buSzPts val="1000"/>
                        <a:buFont typeface="Arial" panose="020B0604020202020204" pitchFamily="34" charset="0"/>
                        <a:buChar char="•"/>
                        <a:tabLst>
                          <a:tab pos="914400" algn="l"/>
                        </a:tabLst>
                      </a:pPr>
                      <a:r>
                        <a:rPr lang="en-GB" sz="1400" b="1" dirty="0">
                          <a:solidFill>
                            <a:schemeClr val="bg1"/>
                          </a:solidFill>
                          <a:effectLst/>
                        </a:rPr>
                        <a:t>Child participation in gold sale to intermediaries, often leading to exploitation</a:t>
                      </a:r>
                      <a:endParaRPr lang="en-GB" sz="1400" b="1" dirty="0">
                        <a:solidFill>
                          <a:schemeClr val="bg1"/>
                        </a:solidFill>
                        <a:latin typeface="Arial" panose="020B0604020202020204" pitchFamily="34" charset="0"/>
                        <a:cs typeface="Arial" panose="020B0604020202020204" pitchFamily="34" charset="0"/>
                      </a:endParaRPr>
                    </a:p>
                  </a:txBody>
                  <a:tcPr>
                    <a:solidFill>
                      <a:schemeClr val="tx1">
                        <a:lumMod val="95000"/>
                        <a:lumOff val="5000"/>
                      </a:schemeClr>
                    </a:solidFill>
                  </a:tcPr>
                </a:tc>
                <a:tc>
                  <a:txBody>
                    <a:bodyPr/>
                    <a:lstStyle/>
                    <a:p>
                      <a:pPr marL="285750" lvl="0" indent="-285750">
                        <a:buSzPts val="1000"/>
                        <a:buFont typeface="Arial" panose="020B0604020202020204" pitchFamily="34" charset="0"/>
                        <a:buChar char="•"/>
                        <a:tabLst>
                          <a:tab pos="914400" algn="l"/>
                        </a:tabLst>
                      </a:pPr>
                      <a:r>
                        <a:rPr lang="en-GB" sz="1400" b="1" dirty="0">
                          <a:solidFill>
                            <a:schemeClr val="bg1"/>
                          </a:solidFill>
                          <a:effectLst/>
                        </a:rPr>
                        <a:t>Contrary findings - children involved in some large-scale mining activities.</a:t>
                      </a:r>
                    </a:p>
                    <a:p>
                      <a:pPr marL="285750" lvl="0" indent="-285750">
                        <a:buSzPts val="1000"/>
                        <a:buFont typeface="Arial" panose="020B0604020202020204" pitchFamily="34" charset="0"/>
                        <a:buChar char="•"/>
                        <a:tabLst>
                          <a:tab pos="914400" algn="l"/>
                        </a:tabLst>
                      </a:pPr>
                      <a:r>
                        <a:rPr lang="en-GB" sz="1400" b="1" dirty="0">
                          <a:solidFill>
                            <a:schemeClr val="bg1"/>
                          </a:solidFill>
                          <a:effectLst/>
                        </a:rPr>
                        <a:t>Activities: sorting stones, clearing excavated areas based on gold traces.</a:t>
                      </a:r>
                    </a:p>
                    <a:p>
                      <a:pPr marL="285750" lvl="0" indent="-285750">
                        <a:buSzPts val="1000"/>
                        <a:buFont typeface="Arial" panose="020B0604020202020204" pitchFamily="34" charset="0"/>
                        <a:buChar char="•"/>
                        <a:tabLst>
                          <a:tab pos="914400" algn="l"/>
                        </a:tabLst>
                      </a:pPr>
                      <a:r>
                        <a:rPr lang="en-GB" sz="1400" b="1" dirty="0">
                          <a:solidFill>
                            <a:schemeClr val="bg1"/>
                          </a:solidFill>
                          <a:effectLst/>
                        </a:rPr>
                        <a:t>Impact on family well-being: subpar working conditions, inadequate wages, lack of social services, exposure to adverse social circumstances</a:t>
                      </a:r>
                      <a:endParaRPr lang="en-GB" sz="1400" b="1" dirty="0">
                        <a:solidFill>
                          <a:schemeClr val="bg1"/>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372243853"/>
                  </a:ext>
                </a:extLst>
              </a:tr>
            </a:tbl>
          </a:graphicData>
        </a:graphic>
      </p:graphicFrame>
    </p:spTree>
    <p:extLst>
      <p:ext uri="{BB962C8B-B14F-4D97-AF65-F5344CB8AC3E}">
        <p14:creationId xmlns:p14="http://schemas.microsoft.com/office/powerpoint/2010/main" val="575761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4A65-2E93-4F16-8EFF-11FEF769AEAC}"/>
              </a:ext>
            </a:extLst>
          </p:cNvPr>
          <p:cNvSpPr>
            <a:spLocks noGrp="1"/>
          </p:cNvSpPr>
          <p:nvPr>
            <p:ph type="title"/>
          </p:nvPr>
        </p:nvSpPr>
        <p:spPr>
          <a:xfrm>
            <a:off x="609600" y="457200"/>
            <a:ext cx="10871200" cy="838200"/>
          </a:xfrm>
        </p:spPr>
        <p:txBody>
          <a:bodyPr anchor="t"/>
          <a:lstStyle/>
          <a:p>
            <a:r>
              <a:rPr lang="en-GB" dirty="0"/>
              <a:t>Gold market Roadmap   </a:t>
            </a:r>
            <a:r>
              <a:rPr lang="en-GB" sz="2400" b="0" i="1" dirty="0">
                <a:solidFill>
                  <a:srgbClr val="C00000"/>
                </a:solidFill>
              </a:rPr>
              <a:t>[…1/2]</a:t>
            </a:r>
            <a:endParaRPr lang="en-GB" b="0" i="1" dirty="0">
              <a:solidFill>
                <a:srgbClr val="C00000"/>
              </a:solidFill>
            </a:endParaRPr>
          </a:p>
        </p:txBody>
      </p:sp>
      <p:sp>
        <p:nvSpPr>
          <p:cNvPr id="3" name="Content Placeholder 2">
            <a:extLst>
              <a:ext uri="{FF2B5EF4-FFF2-40B4-BE49-F238E27FC236}">
                <a16:creationId xmlns:a16="http://schemas.microsoft.com/office/drawing/2014/main" id="{458D470C-CF64-448A-8EE0-9D36C7C79684}"/>
              </a:ext>
            </a:extLst>
          </p:cNvPr>
          <p:cNvSpPr>
            <a:spLocks noGrp="1"/>
          </p:cNvSpPr>
          <p:nvPr>
            <p:ph sz="quarter" idx="10"/>
          </p:nvPr>
        </p:nvSpPr>
        <p:spPr>
          <a:xfrm>
            <a:off x="711200" y="1600200"/>
            <a:ext cx="9241368" cy="4724400"/>
          </a:xfrm>
        </p:spPr>
        <p:txBody>
          <a:bodyPr/>
          <a:lstStyle/>
          <a:p>
            <a:pPr marL="400050">
              <a:buSzPts val="1000"/>
              <a:buFont typeface="+mj-lt"/>
              <a:buAutoNum type="arabicPeriod"/>
              <a:tabLst>
                <a:tab pos="914400" algn="l"/>
              </a:tabLst>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Busia, Nakapiripirit, and Moroto: Crucial gold trading hubs in Uganda</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Local gold market serves as a link for artisanal miners and various market players.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Intermediaries bridge the gap between miners and the broader gold market.</a:t>
            </a:r>
          </a:p>
          <a:p>
            <a:pPr marL="342900" lvl="0" indent="-342900">
              <a:buSzPts val="1000"/>
              <a:buFont typeface="Symbol" panose="05050102010706020507" pitchFamily="18" charset="2"/>
              <a:buChar char=""/>
              <a:tabLst>
                <a:tab pos="457200" algn="l"/>
              </a:tabLst>
            </a:pPr>
            <a:endPar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457200" lvl="0" indent="-457200">
              <a:buSzPts val="1000"/>
              <a:buFont typeface="+mj-lt"/>
              <a:buAutoNum type="arabicPeriod" startAt="2"/>
              <a:tabLst>
                <a:tab pos="457200" algn="l"/>
              </a:tabLst>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Tier of Gold Mining Traders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Smaller traders within communities procure gold.</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Middlemen aggregate gold from smaller traders for larger transactions.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Middlemen often connected to LSGM companies or refineries.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Price influenced by quality, quantity, and exchange rate.</a:t>
            </a:r>
          </a:p>
          <a:p>
            <a:pPr marL="342900" lvl="0" indent="-342900">
              <a:buSzPts val="1000"/>
              <a:buFont typeface="+mj-lt"/>
              <a:buAutoNum type="arabicPeriod" startAt="2"/>
              <a:tabLst>
                <a:tab pos="457200" algn="l"/>
              </a:tabLst>
            </a:pPr>
            <a:endPar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SzPts val="1000"/>
              <a:buFont typeface="+mj-lt"/>
              <a:buAutoNum type="arabicPeriod" startAt="2"/>
              <a:tabLst>
                <a:tab pos="457200" algn="l"/>
              </a:tabLst>
            </a:pPr>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Gold Flow from Community to International Markets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Gold leaves community for larger dealers in Kampala.</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Transition to LSGM firms or global refiners.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Exported to international destinations like Dubai and India.</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Large-scale mining firms adhere to strict licensing and regulatory requirements</a:t>
            </a:r>
          </a:p>
          <a:p>
            <a:pPr marL="514350" indent="-457200">
              <a:buSzPts val="1000"/>
              <a:buFont typeface="+mj-lt"/>
              <a:buAutoNum type="arabicPeriod" startAt="5"/>
              <a:tabLst>
                <a:tab pos="914400" algn="l"/>
              </a:tabLst>
            </a:pP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033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4A65-2E93-4F16-8EFF-11FEF769AEAC}"/>
              </a:ext>
            </a:extLst>
          </p:cNvPr>
          <p:cNvSpPr>
            <a:spLocks noGrp="1"/>
          </p:cNvSpPr>
          <p:nvPr>
            <p:ph type="title"/>
          </p:nvPr>
        </p:nvSpPr>
        <p:spPr>
          <a:xfrm>
            <a:off x="609600" y="457200"/>
            <a:ext cx="10871200" cy="838200"/>
          </a:xfrm>
        </p:spPr>
        <p:txBody>
          <a:bodyPr anchor="t"/>
          <a:lstStyle/>
          <a:p>
            <a:r>
              <a:rPr lang="en-GB" dirty="0"/>
              <a:t>Gold market Roadmap   </a:t>
            </a:r>
            <a:r>
              <a:rPr lang="en-GB" sz="2400" b="0" i="1" dirty="0">
                <a:solidFill>
                  <a:srgbClr val="C00000"/>
                </a:solidFill>
              </a:rPr>
              <a:t>[…2/2]</a:t>
            </a:r>
            <a:endParaRPr lang="en-GB" b="0" i="1" dirty="0">
              <a:solidFill>
                <a:srgbClr val="C00000"/>
              </a:solidFill>
            </a:endParaRPr>
          </a:p>
        </p:txBody>
      </p:sp>
      <p:sp>
        <p:nvSpPr>
          <p:cNvPr id="3" name="Content Placeholder 2">
            <a:extLst>
              <a:ext uri="{FF2B5EF4-FFF2-40B4-BE49-F238E27FC236}">
                <a16:creationId xmlns:a16="http://schemas.microsoft.com/office/drawing/2014/main" id="{458D470C-CF64-448A-8EE0-9D36C7C79684}"/>
              </a:ext>
            </a:extLst>
          </p:cNvPr>
          <p:cNvSpPr>
            <a:spLocks noGrp="1"/>
          </p:cNvSpPr>
          <p:nvPr>
            <p:ph sz="quarter" idx="10"/>
          </p:nvPr>
        </p:nvSpPr>
        <p:spPr>
          <a:xfrm>
            <a:off x="711200" y="1600200"/>
            <a:ext cx="9241368" cy="4648200"/>
          </a:xfrm>
        </p:spPr>
        <p:txBody>
          <a:bodyPr/>
          <a:lstStyle/>
          <a:p>
            <a:pPr marL="342900" lvl="0" indent="-342900">
              <a:buSzPts val="1000"/>
              <a:buFont typeface="+mj-lt"/>
              <a:buAutoNum type="arabicPeriod" startAt="4"/>
              <a:tabLst>
                <a:tab pos="457200" algn="l"/>
              </a:tabLst>
            </a:pPr>
            <a:endPar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SzPts val="1000"/>
              <a:buFont typeface="+mj-lt"/>
              <a:buAutoNum type="arabicPeriod" startAt="4"/>
              <a:tabLst>
                <a:tab pos="457200" algn="l"/>
              </a:tabLst>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Distribution in the Global Gold Market</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Large-scale mining enterprises act as exporters, collaborate with global partners.</a:t>
            </a:r>
            <a:endPar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Gold reaches wholesalers, refiners, jewellery manufacturers.</a:t>
            </a:r>
            <a:endPar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Products include bars, coins, jewellery, and investments.</a:t>
            </a:r>
            <a:endPar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Distributed through stores, dealers, financial institutions, serving end users.</a:t>
            </a:r>
            <a:endPar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SzPts val="1000"/>
              <a:buFont typeface="+mj-lt"/>
              <a:buAutoNum type="arabicPeriod" startAt="4"/>
              <a:tabLst>
                <a:tab pos="457200" algn="l"/>
              </a:tabLst>
            </a:pPr>
            <a:endPar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SzPts val="1000"/>
              <a:buFont typeface="+mj-lt"/>
              <a:buAutoNum type="arabicPeriod" startAt="4"/>
              <a:tabLst>
                <a:tab pos="457200" algn="l"/>
              </a:tabLst>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Challenges in the Local Gold Market</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Absence of accurate testing machinery leading to fraud.</a:t>
            </a:r>
            <a:endPar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Market volatility due to international price fluctuations.</a:t>
            </a:r>
            <a:endPar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Competitive dynamics favour larger dealers, impacting smaller traders.</a:t>
            </a:r>
            <a:endPar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Regulatory challenges due to the informal nature of the market.</a:t>
            </a:r>
            <a:endPar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14350" indent="-457200">
              <a:buSzPts val="1000"/>
              <a:buFont typeface="+mj-lt"/>
              <a:buAutoNum type="arabicPeriod" startAt="5"/>
              <a:tabLst>
                <a:tab pos="914400" algn="l"/>
              </a:tabLst>
            </a:pPr>
            <a:endParaRPr lang="en-GB"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26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217B-42AE-4424-92E6-37C484AA4AE7}"/>
              </a:ext>
            </a:extLst>
          </p:cNvPr>
          <p:cNvSpPr>
            <a:spLocks noGrp="1"/>
          </p:cNvSpPr>
          <p:nvPr>
            <p:ph type="title"/>
          </p:nvPr>
        </p:nvSpPr>
        <p:spPr>
          <a:xfrm>
            <a:off x="609600" y="152400"/>
            <a:ext cx="10871200" cy="838200"/>
          </a:xfrm>
        </p:spPr>
        <p:txBody>
          <a:bodyPr anchor="t"/>
          <a:lstStyle/>
          <a:p>
            <a:r>
              <a:rPr lang="en-GB" sz="2800" dirty="0"/>
              <a:t>PUBLIC SECTOR Interventions against child labour  </a:t>
            </a:r>
            <a:endParaRPr lang="en-GB" sz="2800" b="0" i="1" dirty="0">
              <a:solidFill>
                <a:srgbClr val="C00000"/>
              </a:solidFill>
            </a:endParaRPr>
          </a:p>
        </p:txBody>
      </p:sp>
      <p:sp>
        <p:nvSpPr>
          <p:cNvPr id="3" name="Content Placeholder 2">
            <a:extLst>
              <a:ext uri="{FF2B5EF4-FFF2-40B4-BE49-F238E27FC236}">
                <a16:creationId xmlns:a16="http://schemas.microsoft.com/office/drawing/2014/main" id="{7741B990-180E-4DE1-8174-7AC06B6C2513}"/>
              </a:ext>
            </a:extLst>
          </p:cNvPr>
          <p:cNvSpPr>
            <a:spLocks noGrp="1"/>
          </p:cNvSpPr>
          <p:nvPr>
            <p:ph sz="quarter" idx="10"/>
          </p:nvPr>
        </p:nvSpPr>
        <p:spPr>
          <a:xfrm>
            <a:off x="711200" y="762000"/>
            <a:ext cx="10490200" cy="5334000"/>
          </a:xfrm>
        </p:spPr>
        <p:txBody>
          <a:bodyPr/>
          <a:lstStyle/>
          <a:p>
            <a:pPr marL="514350" indent="-45720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Programs and initiatives by CSOs</a:t>
            </a:r>
          </a:p>
          <a:p>
            <a:pPr marL="742950" lvl="1" indent="-285750">
              <a:buSzPts val="1000"/>
              <a:buFont typeface="Symbol" panose="05050102010706020507" pitchFamily="18" charset="2"/>
              <a:buChar char=""/>
              <a:tabLst>
                <a:tab pos="914400" algn="l"/>
              </a:tabLst>
            </a:pPr>
            <a:r>
              <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Work: No Child’s Business (WNCB) consortium leads efforts in Busia and Karamoja.</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Stop Child Labour project (2016-2019) in Busia involving SOLIDARIDAD, Fairphone, Phillips, and EWAD.</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Child Labour-Free Zone (CLFZ) model by EWAD, counselling, school reintegration, and business improvement.</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UNICEF Uganda's CRBP project in Busia raising awareness about child rights' impacts.</a:t>
            </a:r>
            <a:endPar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14350">
              <a:buSzPts val="1000"/>
              <a:buFont typeface="+mj-lt"/>
              <a:buAutoNum type="arabicPeriod"/>
              <a:tabLst>
                <a:tab pos="914400" algn="l"/>
              </a:tabLst>
            </a:pPr>
            <a:endParaRPr lang="en-GB" sz="8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1435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Mineral police, para social workers, child protection committees</a:t>
            </a:r>
          </a:p>
          <a:p>
            <a:pPr marL="742950" lvl="1" indent="-285750">
              <a:buSzPts val="1000"/>
              <a:buFont typeface="Symbol" panose="05050102010706020507" pitchFamily="18" charset="2"/>
              <a:buChar char=""/>
              <a:tabLst>
                <a:tab pos="914400" algn="l"/>
              </a:tabLst>
            </a:pPr>
            <a:r>
              <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Site inspections, Identification of underage workers, education advocacy.</a:t>
            </a:r>
          </a:p>
          <a:p>
            <a:pPr marL="742950" lvl="1" indent="-285750">
              <a:buSzPts val="1000"/>
              <a:buFont typeface="Symbol" panose="05050102010706020507" pitchFamily="18" charset="2"/>
              <a:buChar char=""/>
              <a:tabLst>
                <a:tab pos="914400" algn="l"/>
              </a:tabLst>
            </a:pPr>
            <a:r>
              <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Example from Mineral Police Officer's statement in Nakapiripirit District</a:t>
            </a:r>
          </a:p>
          <a:p>
            <a:pPr marL="571500" indent="-514350">
              <a:buSzPts val="1000"/>
              <a:buFont typeface="+mj-lt"/>
              <a:buAutoNum type="arabicPeriod"/>
              <a:tabLst>
                <a:tab pos="914400" algn="l"/>
              </a:tabLst>
            </a:pPr>
            <a:endParaRPr lang="en-GB" sz="8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1435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Motivational centres in Busia aid reintegration into formal education</a:t>
            </a:r>
            <a:endParaRPr lang="en-GB"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Centres promote sensitization, guidance, counselling, skill-building.</a:t>
            </a:r>
          </a:p>
          <a:p>
            <a:pPr marL="742950" lvl="1" indent="-285750">
              <a:buSzPts val="1000"/>
              <a:buFont typeface="Symbol" panose="05050102010706020507" pitchFamily="18" charset="2"/>
              <a:buChar char=""/>
              <a:tabLst>
                <a:tab pos="914400" algn="l"/>
              </a:tabLst>
            </a:pPr>
            <a:r>
              <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Significant role in redirecting children away from child labour.</a:t>
            </a:r>
            <a:endParaRPr lang="en-GB" sz="14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14350">
              <a:buSzPts val="1000"/>
              <a:buFont typeface="+mj-lt"/>
              <a:buAutoNum type="arabicPeriod"/>
              <a:tabLst>
                <a:tab pos="914400" algn="l"/>
              </a:tabLst>
            </a:pPr>
            <a:endParaRPr lang="en-GB" sz="800" b="1" dirty="0">
              <a:solidFill>
                <a:srgbClr val="374151"/>
              </a:solidFill>
              <a:latin typeface="Arial" panose="020B0604020202020204" pitchFamily="34" charset="0"/>
              <a:ea typeface="Times New Roman" panose="02020603050405020304" pitchFamily="18" charset="0"/>
              <a:cs typeface="Arial" panose="020B0604020202020204" pitchFamily="34" charset="0"/>
            </a:endParaRPr>
          </a:p>
          <a:p>
            <a:pPr marL="571500" indent="-51435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Community sensitization and mobilization</a:t>
            </a:r>
            <a:endParaRPr lang="en-GB"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Mentors, teachers, social workers under WNCB engage in community sensitization.</a:t>
            </a:r>
          </a:p>
          <a:p>
            <a:pPr marL="742950" lvl="1" indent="-285750">
              <a:buSzPts val="1000"/>
              <a:buFont typeface="Symbol" panose="05050102010706020507" pitchFamily="18" charset="2"/>
              <a:buChar char=""/>
              <a:tabLst>
                <a:tab pos="914400" algn="l"/>
              </a:tabLst>
            </a:pPr>
            <a:r>
              <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Focus on parents, highlighting risks associated with child labour.</a:t>
            </a:r>
          </a:p>
          <a:p>
            <a:pPr marL="742950" lvl="1" indent="-285750">
              <a:buSzPts val="1000"/>
              <a:buFont typeface="Symbol" panose="05050102010706020507" pitchFamily="18" charset="2"/>
              <a:buChar char=""/>
              <a:tabLst>
                <a:tab pos="914400" algn="l"/>
              </a:tabLst>
            </a:pPr>
            <a:r>
              <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Active mobilization by community leaders against child labour in Busia and Karamoja</a:t>
            </a:r>
          </a:p>
          <a:p>
            <a:pPr marL="457200" lvl="1" indent="0">
              <a:buSzPts val="1000"/>
              <a:buNone/>
              <a:tabLst>
                <a:tab pos="914400" algn="l"/>
              </a:tabLst>
            </a:pPr>
            <a:endParaRPr lang="en-GB" sz="500" b="1" dirty="0">
              <a:solidFill>
                <a:srgbClr val="374151"/>
              </a:solidFill>
              <a:latin typeface="Arial" panose="020B0604020202020204" pitchFamily="34" charset="0"/>
              <a:ea typeface="Times New Roman" panose="02020603050405020304" pitchFamily="18" charset="0"/>
              <a:cs typeface="Arial" panose="020B0604020202020204" pitchFamily="34" charset="0"/>
            </a:endParaRPr>
          </a:p>
          <a:p>
            <a:pPr marL="571500" indent="-51435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Skill development and Vocational Centres</a:t>
            </a:r>
            <a:endParaRPr lang="en-GB"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World Vision (Busia) and SOMERO Uganda (Karamoja) establish skill-oriented centres.</a:t>
            </a:r>
          </a:p>
          <a:p>
            <a:pPr marL="742950" lvl="1" indent="-285750">
              <a:buSzPts val="1000"/>
              <a:buFont typeface="Symbol" panose="05050102010706020507" pitchFamily="18" charset="2"/>
              <a:buChar char=""/>
              <a:tabLst>
                <a:tab pos="914400" algn="l"/>
              </a:tabLst>
            </a:pPr>
            <a:r>
              <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Programs empower children and parents, tackling child labour.</a:t>
            </a:r>
          </a:p>
          <a:p>
            <a:pPr marL="742950" lvl="1" indent="-285750">
              <a:buSzPts val="1000"/>
              <a:buFont typeface="Symbol" panose="05050102010706020507" pitchFamily="18" charset="2"/>
              <a:buChar char=""/>
              <a:tabLst>
                <a:tab pos="914400" algn="l"/>
              </a:tabLst>
            </a:pPr>
            <a:r>
              <a:rPr lang="en-GB" sz="14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Emphasis on skill acquisition, offering alternatives to child labour</a:t>
            </a:r>
          </a:p>
          <a:p>
            <a:pPr marL="514350" indent="-457200">
              <a:buSzPts val="1000"/>
              <a:buFont typeface="+mj-lt"/>
              <a:buAutoNum type="arabicPeriod"/>
              <a:tabLst>
                <a:tab pos="914400" algn="l"/>
              </a:tabLst>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6009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platzhalter 4"/>
          <p:cNvSpPr txBox="1">
            <a:spLocks/>
          </p:cNvSpPr>
          <p:nvPr/>
        </p:nvSpPr>
        <p:spPr>
          <a:xfrm>
            <a:off x="2362200" y="2133600"/>
            <a:ext cx="3429000" cy="1143000"/>
          </a:xfrm>
          <a:prstGeom prst="rect">
            <a:avLst/>
          </a:prstGeom>
        </p:spPr>
        <p:txBody>
          <a:bodyPr vert="horz" lIns="0" tIns="0" rIns="0" bIns="0" rtlCol="0">
            <a:normAutofit/>
          </a:bodyPr>
          <a:lstStyle>
            <a:defPPr>
              <a:defRPr lang="en-US"/>
            </a:defPPr>
            <a:lvl1pPr indent="0">
              <a:spcBef>
                <a:spcPct val="20000"/>
              </a:spcBef>
              <a:buClr>
                <a:srgbClr val="53A6FF"/>
              </a:buClr>
              <a:buSzPct val="100000"/>
              <a:buFont typeface="Arial"/>
              <a:buNone/>
              <a:defRPr sz="2400" b="1" i="0" cap="all" baseline="0">
                <a:solidFill>
                  <a:schemeClr val="bg1"/>
                </a:solidFill>
                <a:latin typeface="Arial"/>
                <a:cs typeface="Arial"/>
              </a:defRPr>
            </a:lvl1pPr>
            <a:lvl2pPr marL="742950" indent="-285750">
              <a:spcBef>
                <a:spcPct val="20000"/>
              </a:spcBef>
              <a:buSzPct val="100000"/>
              <a:buFont typeface="Symbol" charset="2"/>
              <a:buChar char="-"/>
              <a:defRPr>
                <a:solidFill>
                  <a:schemeClr val="tx1">
                    <a:lumMod val="75000"/>
                    <a:lumOff val="25000"/>
                  </a:schemeClr>
                </a:solidFill>
                <a:latin typeface="Arial"/>
                <a:cs typeface="Arial"/>
              </a:defRPr>
            </a:lvl2pPr>
            <a:lvl3pPr marL="1143000" indent="-228600">
              <a:spcBef>
                <a:spcPct val="20000"/>
              </a:spcBef>
              <a:buSzPct val="100000"/>
              <a:buFont typeface="Symbol" charset="2"/>
              <a:buChar char="-"/>
              <a:defRPr sz="1600">
                <a:solidFill>
                  <a:schemeClr val="tx1">
                    <a:lumMod val="75000"/>
                    <a:lumOff val="25000"/>
                  </a:schemeClr>
                </a:solidFill>
                <a:latin typeface="Arial"/>
                <a:cs typeface="Arial"/>
              </a:defRPr>
            </a:lvl3pPr>
            <a:lvl4pPr marL="1600200" indent="-228600">
              <a:spcBef>
                <a:spcPct val="20000"/>
              </a:spcBef>
              <a:buSzPct val="100000"/>
              <a:buFont typeface="Symbol" charset="2"/>
              <a:buChar char="-"/>
              <a:defRPr sz="1200">
                <a:solidFill>
                  <a:schemeClr val="tx1">
                    <a:lumMod val="75000"/>
                    <a:lumOff val="25000"/>
                  </a:schemeClr>
                </a:solidFill>
                <a:latin typeface="Arial"/>
                <a:cs typeface="Arial"/>
              </a:defRPr>
            </a:lvl4pPr>
            <a:lvl5pPr marL="2057400" indent="-228600">
              <a:spcBef>
                <a:spcPct val="20000"/>
              </a:spcBef>
              <a:buSzPct val="100000"/>
              <a:buFont typeface="Symbol" charset="2"/>
              <a:buChar char="-"/>
              <a:defRPr sz="1200">
                <a:solidFill>
                  <a:schemeClr val="tx1">
                    <a:lumMod val="75000"/>
                    <a:lumOff val="25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UNPACKING CHILDRENS RIGHTS ISSUES </a:t>
            </a:r>
          </a:p>
        </p:txBody>
      </p:sp>
      <p:pic>
        <p:nvPicPr>
          <p:cNvPr id="10" name="Bild 9" descr="session0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838200"/>
            <a:ext cx="1320800" cy="1270000"/>
          </a:xfrm>
          <a:prstGeom prst="rect">
            <a:avLst/>
          </a:prstGeom>
        </p:spPr>
      </p:pic>
      <p:sp>
        <p:nvSpPr>
          <p:cNvPr id="16" name="Vertikaler Textplatzhalter 10"/>
          <p:cNvSpPr txBox="1">
            <a:spLocks/>
          </p:cNvSpPr>
          <p:nvPr/>
        </p:nvSpPr>
        <p:spPr>
          <a:xfrm rot="10800000">
            <a:off x="10439400" y="152400"/>
            <a:ext cx="152400" cy="2286000"/>
          </a:xfrm>
          <a:prstGeom prst="rect">
            <a:avLst/>
          </a:prstGeom>
        </p:spPr>
        <p:txBody>
          <a:bodyPr vert="eaVert" lIns="0" tIns="0" rIns="0" bIns="0" rtlCol="0" anchor="b" anchorCtr="0">
            <a:normAutofit/>
          </a:bodyPr>
          <a:lstStyle>
            <a:lvl1pPr marL="0" indent="0" algn="l" defTabSz="457200" rtl="0" eaLnBrk="1" latinLnBrk="0" hangingPunct="1">
              <a:lnSpc>
                <a:spcPct val="70000"/>
              </a:lnSpc>
              <a:spcBef>
                <a:spcPct val="20000"/>
              </a:spcBef>
              <a:buClr>
                <a:srgbClr val="53A6FF"/>
              </a:buClr>
              <a:buSzPct val="100000"/>
              <a:buFont typeface="Arial"/>
              <a:buNone/>
              <a:defRPr sz="1000" kern="1200" baseline="0">
                <a:solidFill>
                  <a:schemeClr val="bg1">
                    <a:lumMod val="65000"/>
                  </a:schemeClr>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de-DE" sz="900" dirty="0"/>
              <a:t> © UNICEF/NYHQ2006-2918/Pirozzi</a:t>
            </a:r>
          </a:p>
        </p:txBody>
      </p:sp>
    </p:spTree>
    <p:extLst>
      <p:ext uri="{BB962C8B-B14F-4D97-AF65-F5344CB8AC3E}">
        <p14:creationId xmlns:p14="http://schemas.microsoft.com/office/powerpoint/2010/main" val="854614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217B-42AE-4424-92E6-37C484AA4AE7}"/>
              </a:ext>
            </a:extLst>
          </p:cNvPr>
          <p:cNvSpPr>
            <a:spLocks noGrp="1"/>
          </p:cNvSpPr>
          <p:nvPr>
            <p:ph type="title"/>
          </p:nvPr>
        </p:nvSpPr>
        <p:spPr>
          <a:xfrm>
            <a:off x="609600" y="304800"/>
            <a:ext cx="10871200" cy="838200"/>
          </a:xfrm>
        </p:spPr>
        <p:txBody>
          <a:bodyPr anchor="t"/>
          <a:lstStyle/>
          <a:p>
            <a:r>
              <a:rPr lang="en-GB" sz="2800" dirty="0"/>
              <a:t>Private sector initiatives against child labour</a:t>
            </a:r>
            <a:endParaRPr lang="en-GB" sz="2800" b="0" i="1" dirty="0">
              <a:solidFill>
                <a:srgbClr val="C00000"/>
              </a:solidFill>
            </a:endParaRPr>
          </a:p>
        </p:txBody>
      </p:sp>
      <p:sp>
        <p:nvSpPr>
          <p:cNvPr id="3" name="Content Placeholder 2">
            <a:extLst>
              <a:ext uri="{FF2B5EF4-FFF2-40B4-BE49-F238E27FC236}">
                <a16:creationId xmlns:a16="http://schemas.microsoft.com/office/drawing/2014/main" id="{7741B990-180E-4DE1-8174-7AC06B6C2513}"/>
              </a:ext>
            </a:extLst>
          </p:cNvPr>
          <p:cNvSpPr>
            <a:spLocks noGrp="1"/>
          </p:cNvSpPr>
          <p:nvPr>
            <p:ph sz="quarter" idx="10"/>
          </p:nvPr>
        </p:nvSpPr>
        <p:spPr>
          <a:xfrm>
            <a:off x="711200" y="1066800"/>
            <a:ext cx="10490200" cy="5334000"/>
          </a:xfrm>
        </p:spPr>
        <p:txBody>
          <a:bodyPr/>
          <a:lstStyle/>
          <a:p>
            <a:pPr marL="514350" indent="-45720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Collaborations and Sensitization efforts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WNCB collaborates with private sector in Moroto, raising awareness on child labour.</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Collaboration with Tororo Cement to eliminate child labour, providing support to vulnerable children.</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Save the Children sensitizes private and public sectors in Karamoja on CRBP, inspecting premises to curb child labour.</a:t>
            </a:r>
          </a:p>
          <a:p>
            <a:pPr marL="571500" indent="-514350">
              <a:buSzPts val="1000"/>
              <a:buFont typeface="+mj-lt"/>
              <a:buAutoNum type="arabicPeriod"/>
              <a:tabLst>
                <a:tab pos="914400" algn="l"/>
              </a:tabLst>
            </a:pPr>
            <a:endParaRPr lang="en-GB" sz="10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1435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Partnerships for Prevention and Awareness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CRBP consortium partners with sunbelt company, ceasing child labour and prevention efforts.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Collaboration with the International University of East Africa for child well-being in Nakapiripirit.</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AGROMAX's efforts to end child labour in Karamoja's agricultural fields.</a:t>
            </a:r>
          </a:p>
          <a:p>
            <a:pPr marL="571500" indent="-514350">
              <a:buSzPts val="1000"/>
              <a:buFont typeface="+mj-lt"/>
              <a:buAutoNum type="arabicPeriod"/>
              <a:tabLst>
                <a:tab pos="914400" algn="l"/>
              </a:tabLst>
            </a:pPr>
            <a:endPar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1435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Private Sector Policies and Commitments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Greenstone Resources Limited's proactive policy against child labour.</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VSLAs supporting family well-being and education against child labour.</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Busia United Mining Company's policies, sensitization, and support for child education.</a:t>
            </a:r>
          </a:p>
          <a:p>
            <a:pPr marL="571500" indent="-514350">
              <a:buSzPts val="1000"/>
              <a:buFont typeface="+mj-lt"/>
              <a:buAutoNum type="arabicPeriod"/>
              <a:tabLst>
                <a:tab pos="914400" algn="l"/>
              </a:tabLst>
            </a:pPr>
            <a:endParaRPr lang="en-GB" sz="10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1435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Promoting Responsible Sourcing and Supply Chains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Global March addressing child labour in coffee value chain.</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Uganda Breweries Limited's human rights policy and responsible sourcing.</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FUE and ILO's child labour due diligence training for businesses.</a:t>
            </a:r>
          </a:p>
          <a:p>
            <a:pPr marL="742950" lvl="1" indent="-285750">
              <a:buSzPts val="1000"/>
              <a:buFont typeface="Symbol" panose="05050102010706020507" pitchFamily="18" charset="2"/>
              <a:buChar char=""/>
              <a:tabLst>
                <a:tab pos="914400" algn="l"/>
              </a:tabLst>
            </a:pPr>
            <a:endPar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indent="-285750">
              <a:buSzPts val="1000"/>
              <a:buFont typeface="Symbol" panose="05050102010706020507" pitchFamily="18" charset="2"/>
              <a:buChar char=""/>
              <a:tabLst>
                <a:tab pos="914400" algn="l"/>
              </a:tabLst>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9996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217B-42AE-4424-92E6-37C484AA4AE7}"/>
              </a:ext>
            </a:extLst>
          </p:cNvPr>
          <p:cNvSpPr>
            <a:spLocks noGrp="1"/>
          </p:cNvSpPr>
          <p:nvPr>
            <p:ph type="title"/>
          </p:nvPr>
        </p:nvSpPr>
        <p:spPr>
          <a:xfrm>
            <a:off x="609600" y="152400"/>
            <a:ext cx="10871200" cy="838200"/>
          </a:xfrm>
        </p:spPr>
        <p:txBody>
          <a:bodyPr anchor="t"/>
          <a:lstStyle/>
          <a:p>
            <a:r>
              <a:rPr lang="en-GB" sz="2800" dirty="0">
                <a:solidFill>
                  <a:schemeClr val="tx2">
                    <a:lumMod val="60000"/>
                    <a:lumOff val="40000"/>
                  </a:schemeClr>
                </a:solidFill>
              </a:rPr>
              <a:t>Global interventions to combat child labour</a:t>
            </a:r>
            <a:endParaRPr lang="en-GB" sz="2800" b="0" i="1" dirty="0">
              <a:solidFill>
                <a:schemeClr val="tx2">
                  <a:lumMod val="60000"/>
                  <a:lumOff val="40000"/>
                </a:schemeClr>
              </a:solidFill>
            </a:endParaRPr>
          </a:p>
        </p:txBody>
      </p:sp>
      <p:sp>
        <p:nvSpPr>
          <p:cNvPr id="3" name="Content Placeholder 2">
            <a:extLst>
              <a:ext uri="{FF2B5EF4-FFF2-40B4-BE49-F238E27FC236}">
                <a16:creationId xmlns:a16="http://schemas.microsoft.com/office/drawing/2014/main" id="{7741B990-180E-4DE1-8174-7AC06B6C2513}"/>
              </a:ext>
            </a:extLst>
          </p:cNvPr>
          <p:cNvSpPr>
            <a:spLocks noGrp="1"/>
          </p:cNvSpPr>
          <p:nvPr>
            <p:ph sz="quarter" idx="10"/>
          </p:nvPr>
        </p:nvSpPr>
        <p:spPr>
          <a:xfrm>
            <a:off x="711200" y="609600"/>
            <a:ext cx="11252200" cy="6248400"/>
          </a:xfrm>
        </p:spPr>
        <p:txBody>
          <a:bodyPr/>
          <a:lstStyle/>
          <a:p>
            <a:pPr marL="514350" indent="-45720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WNCB Global Initiatives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Initiatives in 6 countries to combat child labour in supply chains (4 </a:t>
            </a:r>
            <a:r>
              <a:rPr lang="en-GB"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Pathways)</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514350" indent="-45720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Collaborations and Sensitization efforts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WNCB collaborates with private sector in Moroto, raising awareness on child labour.</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Save the Children sensitizes private and public sectors in Karamoja on CRBP, inspecting premises to curb child labour.</a:t>
            </a:r>
            <a:endParaRPr lang="en-GB" sz="10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514350" indent="-45720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Child-labour-free Cocoa Supply Chain</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Segoe UI" panose="020B0502040204020203" pitchFamily="34" charset="0"/>
                <a:ea typeface="Times New Roman" panose="02020603050405020304" pitchFamily="18" charset="0"/>
              </a:rPr>
              <a:t>Cote d'Ivoire program establishes Code of Conduct and Joint Action Plan for cocoa farms.</a:t>
            </a:r>
            <a:endParaRPr lang="en-GB" sz="14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Segoe UI" panose="020B0502040204020203" pitchFamily="34" charset="0"/>
                <a:ea typeface="Times New Roman" panose="02020603050405020304" pitchFamily="18" charset="0"/>
              </a:rPr>
              <a:t>child labour Monitoring and Remediation Systems (CLMS) ensure child labour-free cocoa supply chain.</a:t>
            </a:r>
            <a:endPar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14350" indent="-45720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Dutch Responsible Gold Agreement</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Segoe UI" panose="020B0502040204020203" pitchFamily="34" charset="0"/>
                <a:ea typeface="Times New Roman" panose="02020603050405020304" pitchFamily="18" charset="0"/>
              </a:rPr>
              <a:t>Broad coalition promoting responsible practices in the gold supply chain.</a:t>
            </a:r>
            <a:endParaRPr lang="en-GB" sz="14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ompanies involved in the responsible gold agreement mostly used recycled gold, and were only indirectly linked with (large scale) mining operations. It was therefore only possible to trace their supply chain up to the refiners, not to specific production countries or mine sites.</a:t>
            </a:r>
          </a:p>
          <a:p>
            <a:pPr marL="514350" indent="-45720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Rainforest Alliance Project</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Segoe UI" panose="020B0502040204020203" pitchFamily="34" charset="0"/>
                <a:ea typeface="Times New Roman" panose="02020603050405020304" pitchFamily="18" charset="0"/>
              </a:rPr>
              <a:t>Funded by Netherlands Enterprise Agency (RVO) </a:t>
            </a:r>
            <a:r>
              <a:rPr lang="en-GB" sz="1400" dirty="0">
                <a:solidFill>
                  <a:srgbClr val="000000"/>
                </a:solidFill>
                <a:latin typeface="Segoe UI" panose="020B0502040204020203" pitchFamily="34" charset="0"/>
                <a:ea typeface="Times New Roman" panose="02020603050405020304" pitchFamily="18" charset="0"/>
              </a:rPr>
              <a:t>through</a:t>
            </a:r>
            <a:r>
              <a:rPr lang="en-GB" sz="1400" dirty="0">
                <a:solidFill>
                  <a:srgbClr val="000000"/>
                </a:solidFill>
                <a:effectLst/>
                <a:latin typeface="Segoe UI" panose="020B0502040204020203" pitchFamily="34" charset="0"/>
                <a:ea typeface="Times New Roman" panose="02020603050405020304" pitchFamily="18" charset="0"/>
              </a:rPr>
              <a:t> Fund Against Child Labour (FBK).</a:t>
            </a:r>
            <a:endParaRPr lang="en-GB" sz="14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Segoe UI" panose="020B0502040204020203" pitchFamily="34" charset="0"/>
                <a:ea typeface="Times New Roman" panose="02020603050405020304" pitchFamily="18" charset="0"/>
              </a:rPr>
              <a:t>Community Empowerment for Rural Development (CEFORD) combats child labour in coffee farming.</a:t>
            </a:r>
            <a:endParaRPr lang="en-GB" sz="14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Segoe UI" panose="020B0502040204020203" pitchFamily="34" charset="0"/>
                <a:ea typeface="Times New Roman" panose="02020603050405020304" pitchFamily="18" charset="0"/>
              </a:rPr>
              <a:t>Participatory approach addressing root causes and implementing child labour-Free Zones</a:t>
            </a:r>
            <a:endPar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14350" indent="-45720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ANPPCAN’s Advocacy in Europe</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Segoe UI" panose="020B0502040204020203" pitchFamily="34" charset="0"/>
                <a:ea typeface="Times New Roman" panose="02020603050405020304" pitchFamily="18" charset="0"/>
              </a:rPr>
              <a:t>African Network for the Prevention and Protection against Child Abuse and Neglect (ANPPCAN) supports responsible business behaviour in EU market.</a:t>
            </a:r>
            <a:endParaRPr lang="en-GB" sz="14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Segoe UI" panose="020B0502040204020203" pitchFamily="34" charset="0"/>
                <a:ea typeface="Times New Roman" panose="02020603050405020304" pitchFamily="18" charset="0"/>
              </a:rPr>
              <a:t>Eliminating child labour within the coffee supply chain.</a:t>
            </a:r>
            <a:endParaRPr lang="en-GB" sz="1400" dirty="0">
              <a:solidFill>
                <a:srgbClr val="000000"/>
              </a:solidFill>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Segoe UI" panose="020B0502040204020203" pitchFamily="34" charset="0"/>
                <a:ea typeface="Times New Roman" panose="02020603050405020304" pitchFamily="18" charset="0"/>
              </a:rPr>
              <a:t>Legislative efforts in Europe to potentially ban goods associated with human rights violations</a:t>
            </a:r>
            <a:endParaRPr lang="en-GB" sz="1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endParaRPr lang="en-GB" sz="1400" dirty="0">
              <a:solidFill>
                <a:srgbClr val="000000"/>
              </a:solidFill>
              <a:effectLst/>
              <a:latin typeface="Times New Roman" panose="02020603050405020304" pitchFamily="18" charset="0"/>
              <a:ea typeface="Times New Roman" panose="02020603050405020304" pitchFamily="18" charset="0"/>
            </a:endParaRPr>
          </a:p>
          <a:p>
            <a:pPr indent="-285750">
              <a:buSzPts val="1000"/>
              <a:buFont typeface="Symbol" panose="05050102010706020507" pitchFamily="18" charset="2"/>
              <a:buChar char=""/>
              <a:tabLst>
                <a:tab pos="914400" algn="l"/>
              </a:tabLst>
            </a:pPr>
            <a:endParaRPr lang="en-GB" sz="2000" dirty="0">
              <a:solidFill>
                <a:srgbClr val="000000"/>
              </a:solidFill>
              <a:effectLst/>
              <a:latin typeface="Times New Roman" panose="02020603050405020304" pitchFamily="18" charset="0"/>
              <a:ea typeface="Times New Roman" panose="02020603050405020304" pitchFamily="18" charset="0"/>
            </a:endParaRPr>
          </a:p>
          <a:p>
            <a:pPr indent="-285750">
              <a:buSzPts val="1000"/>
              <a:buFont typeface="Symbol" panose="05050102010706020507" pitchFamily="18" charset="2"/>
              <a:buChar char=""/>
              <a:tabLst>
                <a:tab pos="914400" algn="l"/>
              </a:tabLst>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481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217B-42AE-4424-92E6-37C484AA4AE7}"/>
              </a:ext>
            </a:extLst>
          </p:cNvPr>
          <p:cNvSpPr>
            <a:spLocks noGrp="1"/>
          </p:cNvSpPr>
          <p:nvPr>
            <p:ph type="title"/>
          </p:nvPr>
        </p:nvSpPr>
        <p:spPr>
          <a:xfrm>
            <a:off x="533400" y="457200"/>
            <a:ext cx="10871200" cy="1371600"/>
          </a:xfrm>
        </p:spPr>
        <p:txBody>
          <a:bodyPr anchor="t"/>
          <a:lstStyle/>
          <a:p>
            <a:r>
              <a:rPr lang="en-GB" dirty="0">
                <a:solidFill>
                  <a:schemeClr val="tx2">
                    <a:lumMod val="60000"/>
                    <a:lumOff val="40000"/>
                  </a:schemeClr>
                </a:solidFill>
              </a:rPr>
              <a:t>CASE STUDY EXAMPLES     </a:t>
            </a:r>
            <a:r>
              <a:rPr lang="en-GB" sz="2800" b="0" i="1" dirty="0">
                <a:solidFill>
                  <a:srgbClr val="C00000"/>
                </a:solidFill>
              </a:rPr>
              <a:t>[…1/3]</a:t>
            </a:r>
            <a:endParaRPr lang="en-GB" b="0" i="1" dirty="0">
              <a:solidFill>
                <a:srgbClr val="C00000"/>
              </a:solidFill>
            </a:endParaRPr>
          </a:p>
        </p:txBody>
      </p:sp>
      <p:sp>
        <p:nvSpPr>
          <p:cNvPr id="3" name="Content Placeholder 2">
            <a:extLst>
              <a:ext uri="{FF2B5EF4-FFF2-40B4-BE49-F238E27FC236}">
                <a16:creationId xmlns:a16="http://schemas.microsoft.com/office/drawing/2014/main" id="{7741B990-180E-4DE1-8174-7AC06B6C2513}"/>
              </a:ext>
            </a:extLst>
          </p:cNvPr>
          <p:cNvSpPr>
            <a:spLocks noGrp="1"/>
          </p:cNvSpPr>
          <p:nvPr>
            <p:ph sz="quarter" idx="10"/>
          </p:nvPr>
        </p:nvSpPr>
        <p:spPr>
          <a:xfrm>
            <a:off x="711200" y="1499440"/>
            <a:ext cx="10261600" cy="4977560"/>
          </a:xfrm>
        </p:spPr>
        <p:txBody>
          <a:bodyPr/>
          <a:lstStyle/>
          <a:p>
            <a:pPr marL="514350" indent="-45720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Child Friendly Villages Model by Global March against Child labour</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Approach:</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Community-based approach through Child Friendly Villages Model.</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Location:</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India and Uganda's coffee farming communities.</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Partners: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Farmers, coffee companies, communities, Kikobero Coffee.</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Impact:</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Training, awareness, community schools, improved incomes, child labour-free supply chains.</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child labour Monitoring System (CLMS), collaboration with authorities, social responsibility actions.</a:t>
            </a:r>
          </a:p>
          <a:p>
            <a:pPr marL="571500" indent="-514350">
              <a:buSzPts val="1000"/>
              <a:buFont typeface="+mj-lt"/>
              <a:buAutoNum type="arabicPeriod"/>
              <a:tabLst>
                <a:tab pos="914400" algn="l"/>
              </a:tabLst>
            </a:pPr>
            <a:endParaRPr lang="en-GB" sz="1000" dirty="0">
              <a:solidFill>
                <a:srgbClr val="374151"/>
              </a:solidFill>
              <a:effectLst/>
              <a:latin typeface="Arial" panose="020B0604020202020204" pitchFamily="34" charset="0"/>
              <a:ea typeface="Times New Roman" panose="02020603050405020304" pitchFamily="18" charset="0"/>
              <a:cs typeface="Arial" panose="020B0604020202020204" pitchFamily="34" charset="0"/>
            </a:endParaRPr>
          </a:p>
          <a:p>
            <a:pPr marL="514350" indent="-457200">
              <a:buSzPts val="1000"/>
              <a:buFont typeface="+mj-lt"/>
              <a:buAutoNum type="arabicPeriod"/>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child labour Free Zones by Stop Child Labour Initiative</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Approach:</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Child Labour Free Zones (CLFZ) model.</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Location:</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West Nile's coffee value chain.</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Partners: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HIVOS and partners, UTZ certification label, rainforest certification.</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Impact:</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500 children returned to school, sustainable practices, elimination of child labour.</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Certification labels' influence on private sector engagement, value chain dynamics.</a:t>
            </a:r>
          </a:p>
          <a:p>
            <a:pPr marL="800100" lvl="2" indent="0">
              <a:buSzPts val="1000"/>
              <a:buNone/>
              <a:tabLst>
                <a:tab pos="457200" algn="l"/>
              </a:tabLst>
            </a:pPr>
            <a:endPar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indent="-285750">
              <a:buSzPts val="1000"/>
              <a:buFont typeface="Symbol" panose="05050102010706020507" pitchFamily="18" charset="2"/>
              <a:buChar char=""/>
              <a:tabLst>
                <a:tab pos="914400" algn="l"/>
              </a:tabLst>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358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217B-42AE-4424-92E6-37C484AA4AE7}"/>
              </a:ext>
            </a:extLst>
          </p:cNvPr>
          <p:cNvSpPr>
            <a:spLocks noGrp="1"/>
          </p:cNvSpPr>
          <p:nvPr>
            <p:ph type="title"/>
          </p:nvPr>
        </p:nvSpPr>
        <p:spPr>
          <a:xfrm>
            <a:off x="533400" y="457200"/>
            <a:ext cx="10871200" cy="1371600"/>
          </a:xfrm>
        </p:spPr>
        <p:txBody>
          <a:bodyPr anchor="t"/>
          <a:lstStyle/>
          <a:p>
            <a:r>
              <a:rPr lang="en-GB" dirty="0">
                <a:solidFill>
                  <a:schemeClr val="tx2">
                    <a:lumMod val="60000"/>
                    <a:lumOff val="40000"/>
                  </a:schemeClr>
                </a:solidFill>
              </a:rPr>
              <a:t>CASE STUDY EXAMPLES     </a:t>
            </a:r>
            <a:r>
              <a:rPr lang="en-GB" sz="2800" b="0" i="1" dirty="0">
                <a:solidFill>
                  <a:srgbClr val="C00000"/>
                </a:solidFill>
              </a:rPr>
              <a:t>[…2/3]</a:t>
            </a:r>
            <a:endParaRPr lang="en-GB" b="0" i="1" dirty="0">
              <a:solidFill>
                <a:srgbClr val="C00000"/>
              </a:solidFill>
            </a:endParaRPr>
          </a:p>
        </p:txBody>
      </p:sp>
      <p:sp>
        <p:nvSpPr>
          <p:cNvPr id="3" name="Content Placeholder 2">
            <a:extLst>
              <a:ext uri="{FF2B5EF4-FFF2-40B4-BE49-F238E27FC236}">
                <a16:creationId xmlns:a16="http://schemas.microsoft.com/office/drawing/2014/main" id="{7741B990-180E-4DE1-8174-7AC06B6C2513}"/>
              </a:ext>
            </a:extLst>
          </p:cNvPr>
          <p:cNvSpPr>
            <a:spLocks noGrp="1"/>
          </p:cNvSpPr>
          <p:nvPr>
            <p:ph sz="quarter" idx="10"/>
          </p:nvPr>
        </p:nvSpPr>
        <p:spPr>
          <a:xfrm>
            <a:off x="711200" y="1499440"/>
            <a:ext cx="9241368" cy="4901360"/>
          </a:xfrm>
        </p:spPr>
        <p:txBody>
          <a:bodyPr/>
          <a:lstStyle/>
          <a:p>
            <a:pPr marL="514350" indent="-457200">
              <a:buSzPts val="1000"/>
              <a:buFont typeface="+mj-lt"/>
              <a:buAutoNum type="arabicPeriod" startAt="3"/>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CARING Gold Mining Project in Ghana and Philippines</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Approach:</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Integrated approach involving all community stakeholders.</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Location:</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Artisanal and Small-Scale Gold Mining (ASGM) in Ghana and Philippines.</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Partners: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Community stakeholders, government alignment.</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Impact:</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Increased school attendance, reduced child labour, child labour-free mining community.</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Community action, leveraging local structures, involving ASGM stakeholders.</a:t>
            </a:r>
          </a:p>
          <a:p>
            <a:pPr lvl="2" indent="-342900">
              <a:buSzPts val="1000"/>
              <a:buFont typeface="Symbol" panose="05050102010706020507" pitchFamily="18" charset="2"/>
              <a:buChar char=""/>
              <a:tabLst>
                <a:tab pos="457200" algn="l"/>
              </a:tabLst>
            </a:pPr>
            <a:endPar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spcBef>
                <a:spcPts val="1500"/>
              </a:spcBef>
              <a:spcAft>
                <a:spcPts val="1500"/>
              </a:spcAft>
              <a:buFont typeface="+mj-lt"/>
              <a:buAutoNum type="arabicPeriod" startAt="4"/>
            </a:pPr>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"Somos Tesoro" Project in Colombian Mining Areas</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Approach:</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Comprehensive interventions promoting safe and responsible mining.</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Location:</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Colombian mining areas.</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Partners: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Various stakeholders, governmental efforts.</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Impact:</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Reduced child labour rates, increased school attendance.</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Formalization of ASM, advocating for child rights policies.</a:t>
            </a:r>
          </a:p>
          <a:p>
            <a:pPr indent="-285750">
              <a:buSzPts val="1000"/>
              <a:buFont typeface="Symbol" panose="05050102010706020507" pitchFamily="18" charset="2"/>
              <a:buChar char=""/>
              <a:tabLst>
                <a:tab pos="914400" algn="l"/>
              </a:tabLst>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237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217B-42AE-4424-92E6-37C484AA4AE7}"/>
              </a:ext>
            </a:extLst>
          </p:cNvPr>
          <p:cNvSpPr>
            <a:spLocks noGrp="1"/>
          </p:cNvSpPr>
          <p:nvPr>
            <p:ph type="title"/>
          </p:nvPr>
        </p:nvSpPr>
        <p:spPr>
          <a:xfrm>
            <a:off x="533400" y="457200"/>
            <a:ext cx="10871200" cy="1371600"/>
          </a:xfrm>
        </p:spPr>
        <p:txBody>
          <a:bodyPr anchor="t"/>
          <a:lstStyle/>
          <a:p>
            <a:r>
              <a:rPr lang="en-GB" dirty="0">
                <a:solidFill>
                  <a:schemeClr val="tx2">
                    <a:lumMod val="60000"/>
                    <a:lumOff val="40000"/>
                  </a:schemeClr>
                </a:solidFill>
              </a:rPr>
              <a:t>CASE STUDY EXAMPLES     </a:t>
            </a:r>
            <a:r>
              <a:rPr lang="en-GB" sz="2800" b="0" i="1" dirty="0">
                <a:solidFill>
                  <a:srgbClr val="C00000"/>
                </a:solidFill>
              </a:rPr>
              <a:t>[…3/3]</a:t>
            </a:r>
            <a:endParaRPr lang="en-GB" b="0" i="1" dirty="0">
              <a:solidFill>
                <a:srgbClr val="C00000"/>
              </a:solidFill>
            </a:endParaRPr>
          </a:p>
        </p:txBody>
      </p:sp>
      <p:sp>
        <p:nvSpPr>
          <p:cNvPr id="3" name="Content Placeholder 2">
            <a:extLst>
              <a:ext uri="{FF2B5EF4-FFF2-40B4-BE49-F238E27FC236}">
                <a16:creationId xmlns:a16="http://schemas.microsoft.com/office/drawing/2014/main" id="{7741B990-180E-4DE1-8174-7AC06B6C2513}"/>
              </a:ext>
            </a:extLst>
          </p:cNvPr>
          <p:cNvSpPr>
            <a:spLocks noGrp="1"/>
          </p:cNvSpPr>
          <p:nvPr>
            <p:ph sz="quarter" idx="10"/>
          </p:nvPr>
        </p:nvSpPr>
        <p:spPr>
          <a:xfrm>
            <a:off x="711200" y="1371600"/>
            <a:ext cx="10261600" cy="5334000"/>
          </a:xfrm>
        </p:spPr>
        <p:txBody>
          <a:bodyPr/>
          <a:lstStyle/>
          <a:p>
            <a:pPr marL="514350" indent="-457200">
              <a:buSzPts val="1000"/>
              <a:buFont typeface="+mj-lt"/>
              <a:buAutoNum type="arabicPeriod" startAt="3"/>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CRAFT Code for Responsible Artisanal Mining</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Approach:</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CRAFT code for due diligence and formalization in gold value chain.</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Location:</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Global application, including Uganda.</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Partners: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Alliance for Responsible Mining, Resolve.</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Impact:</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Better working conditions, improved trading for artisanal miners.</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National workshops, formalization, public-private partnership</a:t>
            </a:r>
          </a:p>
          <a:p>
            <a:pPr lvl="2" indent="-342900">
              <a:buSzPts val="1000"/>
              <a:buFont typeface="Symbol" panose="05050102010706020507" pitchFamily="18" charset="2"/>
              <a:buChar char=""/>
              <a:tabLst>
                <a:tab pos="457200" algn="l"/>
              </a:tabLst>
            </a:pPr>
            <a:endPar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14350" indent="-457200">
              <a:buSzPts val="1000"/>
              <a:buFont typeface="+mj-lt"/>
              <a:buAutoNum type="arabicPeriod" startAt="3"/>
              <a:tabLst>
                <a:tab pos="914400" algn="l"/>
              </a:tabLst>
            </a:pPr>
            <a:r>
              <a:rPr lang="en-GB" sz="2000" b="1" dirty="0">
                <a:solidFill>
                  <a:srgbClr val="374151"/>
                </a:solidFill>
                <a:effectLst/>
                <a:latin typeface="Arial" panose="020B0604020202020204" pitchFamily="34" charset="0"/>
                <a:ea typeface="Times New Roman" panose="02020603050405020304" pitchFamily="18" charset="0"/>
                <a:cs typeface="Arial" panose="020B0604020202020204" pitchFamily="34" charset="0"/>
              </a:rPr>
              <a:t>Fairphone’s effort in Uganda’s Busia District</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Approach:</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Multi-level intervention in ASM communities.</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Location:</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Busia district, Uganda, and other regions.</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Partners: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Fairphone, communities, EWAD.</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Impact:</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child labour prevention, health and safety improvement, market access.</a:t>
            </a:r>
          </a:p>
          <a:p>
            <a:pPr lvl="2" indent="-342900">
              <a:buSzPts val="1000"/>
              <a:buFont typeface="Symbol" panose="05050102010706020507" pitchFamily="18" charset="2"/>
              <a:buChar char=""/>
              <a:tabLst>
                <a:tab pos="457200" algn="l"/>
              </a:tabLst>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Lessons:</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child labour Free Zones, multi-level interventions.</a:t>
            </a:r>
          </a:p>
          <a:p>
            <a:pPr marL="342900" lvl="0" indent="-342900">
              <a:buSzPts val="1000"/>
              <a:buFont typeface="Symbol" panose="05050102010706020507" pitchFamily="18" charset="2"/>
              <a:buChar char=""/>
              <a:tabLst>
                <a:tab pos="457200" algn="l"/>
              </a:tabLst>
            </a:pPr>
            <a:endParaRPr lang="en-GB" sz="2000" dirty="0">
              <a:solidFill>
                <a:srgbClr val="000000"/>
              </a:solidFill>
              <a:latin typeface="Arial" panose="020B0604020202020204" pitchFamily="34" charset="0"/>
              <a:cs typeface="Arial" panose="020B0604020202020204" pitchFamily="34" charset="0"/>
            </a:endParaRPr>
          </a:p>
          <a:p>
            <a:pPr marL="0" indent="0" algn="ctr">
              <a:buNone/>
            </a:pPr>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LESSONS LEARNED</a:t>
            </a:r>
          </a:p>
          <a:p>
            <a:pPr marL="0" indent="0" algn="ctr">
              <a:buNone/>
            </a:pPr>
            <a:r>
              <a:rPr lang="en-GB" sz="1800" dirty="0">
                <a:solidFill>
                  <a:srgbClr val="0092D2"/>
                </a:solidFill>
                <a:effectLst/>
                <a:latin typeface="Arial" panose="020B0604020202020204" pitchFamily="34" charset="0"/>
                <a:ea typeface="Times New Roman" panose="02020603050405020304" pitchFamily="18" charset="0"/>
                <a:cs typeface="Arial" panose="020B0604020202020204" pitchFamily="34" charset="0"/>
              </a:rPr>
              <a:t>Importance of multi-stakeholder collaboration; Community engagement; Sustainable practices; Leveraging partnerships to achieve meaningful impact.</a:t>
            </a:r>
            <a:endParaRPr lang="en-GB" sz="1800" dirty="0">
              <a:solidFill>
                <a:srgbClr val="0092D2"/>
              </a:solidFill>
              <a:latin typeface="Arial" panose="020B06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05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45D7AF-372B-444B-9140-D1CD5736A3CC}"/>
              </a:ext>
            </a:extLst>
          </p:cNvPr>
          <p:cNvSpPr>
            <a:spLocks noGrp="1"/>
          </p:cNvSpPr>
          <p:nvPr>
            <p:ph type="title"/>
          </p:nvPr>
        </p:nvSpPr>
        <p:spPr/>
        <p:txBody>
          <a:bodyPr/>
          <a:lstStyle/>
          <a:p>
            <a:r>
              <a:rPr lang="en-GB" dirty="0"/>
              <a:t>Key stakeholders</a:t>
            </a:r>
          </a:p>
        </p:txBody>
      </p:sp>
      <p:sp>
        <p:nvSpPr>
          <p:cNvPr id="2" name="Text Placeholder 1">
            <a:extLst>
              <a:ext uri="{FF2B5EF4-FFF2-40B4-BE49-F238E27FC236}">
                <a16:creationId xmlns:a16="http://schemas.microsoft.com/office/drawing/2014/main" id="{AD12E83B-A251-444E-A509-D03736A5F43A}"/>
              </a:ext>
            </a:extLst>
          </p:cNvPr>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4023359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0C6B-A7AF-4656-BCB3-F7BAD21DE8C2}"/>
              </a:ext>
            </a:extLst>
          </p:cNvPr>
          <p:cNvSpPr>
            <a:spLocks noGrp="1"/>
          </p:cNvSpPr>
          <p:nvPr>
            <p:ph type="title"/>
          </p:nvPr>
        </p:nvSpPr>
        <p:spPr>
          <a:xfrm>
            <a:off x="609600" y="304800"/>
            <a:ext cx="10871200" cy="1194640"/>
          </a:xfrm>
        </p:spPr>
        <p:txBody>
          <a:bodyPr anchor="t"/>
          <a:lstStyle/>
          <a:p>
            <a:pPr algn="ctr"/>
            <a:r>
              <a:rPr lang="en-GB" sz="2800" dirty="0"/>
              <a:t>Government ministries, departments and agencies</a:t>
            </a:r>
            <a:br>
              <a:rPr lang="en-GB" sz="2800" dirty="0"/>
            </a:br>
            <a:r>
              <a:rPr lang="en-GB" sz="1800" cap="none"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Enact and enforce laws to protect children | Legal framework represents political will and resources for child labour eradication programs </a:t>
            </a:r>
            <a:r>
              <a:rPr lang="en-GB" sz="1800" i="1" cap="none"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[…1/3]</a:t>
            </a:r>
            <a:br>
              <a:rPr lang="en-GB" sz="1800" cap="none" dirty="0">
                <a:solidFill>
                  <a:schemeClr val="tx1">
                    <a:lumMod val="50000"/>
                    <a:lumOff val="50000"/>
                  </a:schemeClr>
                </a:solidFill>
                <a:latin typeface="Arial" panose="020B0604020202020204" pitchFamily="34" charset="0"/>
                <a:cs typeface="Arial" panose="020B0604020202020204" pitchFamily="34" charset="0"/>
              </a:rPr>
            </a:br>
            <a:endParaRPr lang="en-GB" sz="1800" cap="non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1FBBED-0BA2-4290-8655-E6E891099746}"/>
              </a:ext>
            </a:extLst>
          </p:cNvPr>
          <p:cNvSpPr>
            <a:spLocks noGrp="1"/>
          </p:cNvSpPr>
          <p:nvPr>
            <p:ph sz="quarter" idx="10"/>
          </p:nvPr>
        </p:nvSpPr>
        <p:spPr>
          <a:xfrm>
            <a:off x="711200" y="1600200"/>
            <a:ext cx="10642600" cy="4876800"/>
          </a:xfrm>
        </p:spPr>
        <p:txBody>
          <a:bodyPr/>
          <a:lstStyle/>
          <a:p>
            <a:pPr marL="457200" indent="-457200">
              <a:buFont typeface="+mj-lt"/>
              <a:buAutoNum type="arabicPeriod"/>
            </a:pPr>
            <a:r>
              <a:rPr lang="en-GB" sz="2000" b="1" dirty="0">
                <a:latin typeface="Arial" panose="020B0604020202020204" pitchFamily="34" charset="0"/>
                <a:cs typeface="Arial" panose="020B0604020202020204" pitchFamily="34" charset="0"/>
              </a:rPr>
              <a:t>Ministry of Gender, Labour and Social Development</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Responsible for policies, programs promoting social protection, child protection.</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role in preventing child labour exploitation and abuse.</a:t>
            </a:r>
          </a:p>
          <a:p>
            <a:pPr marL="742950" lvl="1" indent="-285750">
              <a:buSzPts val="1000"/>
              <a:buFont typeface="Symbol" panose="05050102010706020507" pitchFamily="18" charset="2"/>
              <a:buChar char=""/>
              <a:tabLst>
                <a:tab pos="914400" algn="l"/>
              </a:tabLst>
            </a:pPr>
            <a:endParaRPr lang="en-GB" sz="1400" dirty="0">
              <a:latin typeface="Arial" panose="020B0604020202020204" pitchFamily="34" charset="0"/>
              <a:cs typeface="Arial" panose="020B0604020202020204" pitchFamily="34" charset="0"/>
            </a:endParaRPr>
          </a:p>
          <a:p>
            <a:pPr marL="457200" indent="-457200">
              <a:buFont typeface="+mj-lt"/>
              <a:buAutoNum type="arabicPeriod" startAt="2"/>
            </a:pPr>
            <a:r>
              <a:rPr lang="en-GB" sz="2000" b="1" dirty="0">
                <a:latin typeface="Arial" panose="020B0604020202020204" pitchFamily="34" charset="0"/>
                <a:cs typeface="Arial" panose="020B0604020202020204" pitchFamily="34" charset="0"/>
              </a:rPr>
              <a:t>Ministry of Education and Sports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Promotes quality education for all children, key strategy for eradicating child labour.</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Ensures access to education, reducing vulnerability to child labour.</a:t>
            </a:r>
          </a:p>
          <a:p>
            <a:pPr marL="742950" lvl="1" indent="-285750">
              <a:buSzPts val="1000"/>
              <a:buFont typeface="Symbol" panose="05050102010706020507" pitchFamily="18" charset="2"/>
              <a:buChar char=""/>
              <a:tabLst>
                <a:tab pos="914400" algn="l"/>
              </a:tabLst>
            </a:pPr>
            <a:endParaRPr lang="en-GB" sz="1400" dirty="0">
              <a:latin typeface="Arial" panose="020B0604020202020204" pitchFamily="34" charset="0"/>
              <a:cs typeface="Arial" panose="020B0604020202020204" pitchFamily="34" charset="0"/>
            </a:endParaRPr>
          </a:p>
          <a:p>
            <a:pPr marL="457200" indent="-457200">
              <a:buFont typeface="+mj-lt"/>
              <a:buAutoNum type="arabicPeriod" startAt="3"/>
            </a:pPr>
            <a:r>
              <a:rPr lang="en-GB" sz="2000" b="1" dirty="0">
                <a:latin typeface="Arial" panose="020B0604020202020204" pitchFamily="34" charset="0"/>
                <a:cs typeface="Arial" panose="020B0604020202020204" pitchFamily="34" charset="0"/>
              </a:rPr>
              <a:t>Ministry of Energy and Mineral Development</a:t>
            </a:r>
          </a:p>
          <a:p>
            <a:pPr marL="742950" lvl="1" indent="-285750">
              <a:buFont typeface="Arial" panose="020B0604020202020204" pitchFamily="34" charset="0"/>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Comprehensive approach to eradicating child labour in mining.</a:t>
            </a:r>
          </a:p>
          <a:p>
            <a:pPr marL="742950" lvl="1" indent="-285750">
              <a:buFont typeface="Arial" panose="020B0604020202020204" pitchFamily="34" charset="0"/>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Involvement in enforcement, education, policy, support, monitoring.</a:t>
            </a:r>
          </a:p>
          <a:p>
            <a:pPr marL="742950" lvl="1" indent="-285750">
              <a:buFont typeface="Arial" panose="020B0604020202020204" pitchFamily="34" charset="0"/>
              <a:buChar char="•"/>
              <a:tabLst>
                <a:tab pos="914400" algn="l"/>
              </a:tabLst>
            </a:pPr>
            <a:endParaRPr lang="en-GB" sz="1400" dirty="0">
              <a:latin typeface="Arial" panose="020B0604020202020204" pitchFamily="34" charset="0"/>
              <a:cs typeface="Arial" panose="020B0604020202020204" pitchFamily="34" charset="0"/>
            </a:endParaRPr>
          </a:p>
          <a:p>
            <a:pPr marL="457200" indent="-457200">
              <a:buFont typeface="+mj-lt"/>
              <a:buAutoNum type="arabicPeriod" startAt="3"/>
            </a:pPr>
            <a:r>
              <a:rPr lang="en-GB" sz="2000" b="1" dirty="0">
                <a:latin typeface="Arial" panose="020B0604020202020204" pitchFamily="34" charset="0"/>
                <a:cs typeface="Arial" panose="020B0604020202020204" pitchFamily="34" charset="0"/>
              </a:rPr>
              <a:t>District Local Governments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Busia, Moroto, and Nakapiripirit districts have high interest in combatting child labour.</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National, regional, and local administration systems advocate child rights. </a:t>
            </a:r>
          </a:p>
          <a:p>
            <a:pPr marL="742950" lvl="1" indent="-285750">
              <a:buSzPts val="1000"/>
              <a:buFont typeface="Symbol" panose="05050102010706020507" pitchFamily="18" charset="2"/>
              <a:buChar char=""/>
              <a:tabLst>
                <a:tab pos="914400" algn="l"/>
              </a:tabLst>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248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0C6B-A7AF-4656-BCB3-F7BAD21DE8C2}"/>
              </a:ext>
            </a:extLst>
          </p:cNvPr>
          <p:cNvSpPr>
            <a:spLocks noGrp="1"/>
          </p:cNvSpPr>
          <p:nvPr>
            <p:ph type="title"/>
          </p:nvPr>
        </p:nvSpPr>
        <p:spPr>
          <a:xfrm>
            <a:off x="609600" y="304800"/>
            <a:ext cx="10871200" cy="1194640"/>
          </a:xfrm>
        </p:spPr>
        <p:txBody>
          <a:bodyPr anchor="t"/>
          <a:lstStyle/>
          <a:p>
            <a:pPr algn="ctr"/>
            <a:r>
              <a:rPr lang="en-GB" sz="2800" dirty="0"/>
              <a:t>Government ministries, departments and agencies</a:t>
            </a:r>
            <a:br>
              <a:rPr lang="en-GB" sz="2800" dirty="0"/>
            </a:br>
            <a:r>
              <a:rPr lang="en-GB" sz="1800" cap="none"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Enact and enforce laws to protect children | Legal framework represents political will and resources for child labour eradication programs </a:t>
            </a:r>
            <a:r>
              <a:rPr lang="en-GB" sz="1800" i="1" cap="none"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[…2/3]</a:t>
            </a:r>
            <a:br>
              <a:rPr lang="en-GB" sz="1800" cap="none" dirty="0">
                <a:solidFill>
                  <a:schemeClr val="tx1">
                    <a:lumMod val="50000"/>
                    <a:lumOff val="50000"/>
                  </a:schemeClr>
                </a:solidFill>
                <a:latin typeface="Arial" panose="020B0604020202020204" pitchFamily="34" charset="0"/>
                <a:cs typeface="Arial" panose="020B0604020202020204" pitchFamily="34" charset="0"/>
              </a:rPr>
            </a:br>
            <a:endParaRPr lang="en-GB" sz="1800" cap="non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1FBBED-0BA2-4290-8655-E6E891099746}"/>
              </a:ext>
            </a:extLst>
          </p:cNvPr>
          <p:cNvSpPr>
            <a:spLocks noGrp="1"/>
          </p:cNvSpPr>
          <p:nvPr>
            <p:ph sz="quarter" idx="10"/>
          </p:nvPr>
        </p:nvSpPr>
        <p:spPr>
          <a:xfrm>
            <a:off x="711200" y="1524000"/>
            <a:ext cx="10642600" cy="4876800"/>
          </a:xfrm>
        </p:spPr>
        <p:txBody>
          <a:bodyPr/>
          <a:lstStyle/>
          <a:p>
            <a:pPr marL="457200" indent="-457200">
              <a:buFont typeface="+mj-lt"/>
              <a:buAutoNum type="arabicPeriod" startAt="5"/>
            </a:pPr>
            <a:r>
              <a:rPr lang="en-GB" sz="2000" b="1" dirty="0">
                <a:latin typeface="Arial" panose="020B0604020202020204" pitchFamily="34" charset="0"/>
                <a:cs typeface="Arial" panose="020B0604020202020204" pitchFamily="34" charset="0"/>
              </a:rPr>
              <a:t>Regulatory bodies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Ensure policy adherence across mining value chain.</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Capacity building, advocacy, operational research, policy guidance. </a:t>
            </a:r>
          </a:p>
          <a:p>
            <a:pPr marL="457200" indent="-457200">
              <a:buFont typeface="+mj-lt"/>
              <a:buAutoNum type="arabicPeriod" startAt="5"/>
            </a:pPr>
            <a:r>
              <a:rPr lang="en-GB" sz="2000" b="1" dirty="0">
                <a:latin typeface="Arial" panose="020B0604020202020204" pitchFamily="34" charset="0"/>
                <a:cs typeface="Arial" panose="020B0604020202020204" pitchFamily="34" charset="0"/>
              </a:rPr>
              <a:t>National Organization of Trade Unions (NOTU)</a:t>
            </a:r>
          </a:p>
          <a:p>
            <a:pPr marL="742950" lvl="1" indent="-285750">
              <a:buSzPts val="1000"/>
              <a:buFont typeface="Symbol" panose="05050102010706020507" pitchFamily="18" charset="2"/>
              <a:buChar char=""/>
              <a:tabLst>
                <a:tab pos="914400" algn="l"/>
              </a:tabLst>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Advocates for workers' rights, decent work, safe conditions.</a:t>
            </a:r>
          </a:p>
          <a:p>
            <a:pPr marL="742950" lvl="1" indent="-285750">
              <a:buSzPts val="1000"/>
              <a:buFont typeface="Symbol" panose="05050102010706020507" pitchFamily="18" charset="2"/>
              <a:buChar char=""/>
              <a:tabLst>
                <a:tab pos="914400" algn="l"/>
              </a:tabLst>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Supports education, training to prevent child labour.</a:t>
            </a:r>
          </a:p>
          <a:p>
            <a:pPr marL="457200" lvl="1" indent="0">
              <a:buSzPts val="1000"/>
              <a:buNone/>
              <a:tabLst>
                <a:tab pos="914400" algn="l"/>
              </a:tabLst>
            </a:pPr>
            <a:endParaRPr lang="en-GB" sz="1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mj-lt"/>
              <a:buAutoNum type="arabicPeriod" startAt="5"/>
            </a:pPr>
            <a:r>
              <a:rPr lang="en-GB" sz="2000" b="1" dirty="0">
                <a:latin typeface="Arial" panose="020B0604020202020204" pitchFamily="34" charset="0"/>
                <a:cs typeface="Arial" panose="020B0604020202020204" pitchFamily="34" charset="0"/>
              </a:rPr>
              <a:t>Central Organization of Free Trade Unions (COFTU)</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Protects workers' rights, interests.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Advocates for policies, education, initiatives to eradicate child labour. </a:t>
            </a:r>
          </a:p>
          <a:p>
            <a:pPr marL="457200" indent="-457200">
              <a:buFont typeface="+mj-lt"/>
              <a:buAutoNum type="arabicPeriod" startAt="5"/>
            </a:pPr>
            <a:r>
              <a:rPr lang="en-GB" sz="2000" b="1" dirty="0">
                <a:latin typeface="Arial" panose="020B0604020202020204" pitchFamily="34" charset="0"/>
                <a:cs typeface="Arial" panose="020B0604020202020204" pitchFamily="34" charset="0"/>
              </a:rPr>
              <a:t>Uganda National Teachers’ Union (UNATU)</a:t>
            </a:r>
          </a:p>
          <a:p>
            <a:pPr marL="742950" lvl="1" indent="-285750">
              <a:buFont typeface="Arial" panose="020B0604020202020204" pitchFamily="34" charset="0"/>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 of SCL, involved in creation of CLFZs to train teachers, SMCs and PTAs for child friendly school environments.</a:t>
            </a:r>
          </a:p>
          <a:p>
            <a:pPr marL="742950" lvl="1" indent="-285750">
              <a:buFont typeface="Arial" panose="020B0604020202020204" pitchFamily="34" charset="0"/>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Educates teachers, stakeholders about child labour.</a:t>
            </a:r>
          </a:p>
          <a:p>
            <a:pPr marL="742950" lvl="1" indent="-285750">
              <a:buFont typeface="Arial" panose="020B0604020202020204" pitchFamily="34" charset="0"/>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Advocates for policies, supports initiatives, provides education </a:t>
            </a:r>
          </a:p>
          <a:p>
            <a:pPr marL="457200" indent="-457200">
              <a:buFont typeface="+mj-lt"/>
              <a:buAutoNum type="arabicPeriod" startAt="5"/>
            </a:pPr>
            <a:r>
              <a:rPr lang="en-GB" sz="2000" b="1" dirty="0">
                <a:latin typeface="Arial" panose="020B0604020202020204" pitchFamily="34" charset="0"/>
                <a:cs typeface="Arial" panose="020B0604020202020204" pitchFamily="34" charset="0"/>
              </a:rPr>
              <a:t>Uganda Human Rights Commission</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Promotes and protects human rights, including children's rights.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Investigates child labour cases, advocates for stronger policies.</a:t>
            </a:r>
          </a:p>
          <a:p>
            <a:pPr marL="0" indent="0">
              <a:buNone/>
            </a:pP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3184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0C6B-A7AF-4656-BCB3-F7BAD21DE8C2}"/>
              </a:ext>
            </a:extLst>
          </p:cNvPr>
          <p:cNvSpPr>
            <a:spLocks noGrp="1"/>
          </p:cNvSpPr>
          <p:nvPr>
            <p:ph type="title"/>
          </p:nvPr>
        </p:nvSpPr>
        <p:spPr>
          <a:xfrm>
            <a:off x="609600" y="304800"/>
            <a:ext cx="10871200" cy="1194640"/>
          </a:xfrm>
        </p:spPr>
        <p:txBody>
          <a:bodyPr anchor="t"/>
          <a:lstStyle/>
          <a:p>
            <a:pPr algn="ctr"/>
            <a:r>
              <a:rPr lang="en-GB" sz="2800" dirty="0"/>
              <a:t>Government ministries, departments and agencies</a:t>
            </a:r>
            <a:br>
              <a:rPr lang="en-GB" sz="2800" dirty="0"/>
            </a:br>
            <a:r>
              <a:rPr lang="en-GB" sz="1800" cap="none"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Enact and enforce laws to protect children | Legal framework represents political will and resources for child labour eradication programs </a:t>
            </a:r>
            <a:r>
              <a:rPr lang="en-GB" sz="1800" i="1" cap="none"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[…3/3]</a:t>
            </a:r>
            <a:br>
              <a:rPr lang="en-GB" sz="1800" cap="none" dirty="0">
                <a:solidFill>
                  <a:schemeClr val="tx1">
                    <a:lumMod val="50000"/>
                    <a:lumOff val="50000"/>
                  </a:schemeClr>
                </a:solidFill>
                <a:latin typeface="Arial" panose="020B0604020202020204" pitchFamily="34" charset="0"/>
                <a:cs typeface="Arial" panose="020B0604020202020204" pitchFamily="34" charset="0"/>
              </a:rPr>
            </a:br>
            <a:endParaRPr lang="en-GB" sz="1800" cap="non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1FBBED-0BA2-4290-8655-E6E891099746}"/>
              </a:ext>
            </a:extLst>
          </p:cNvPr>
          <p:cNvSpPr>
            <a:spLocks noGrp="1"/>
          </p:cNvSpPr>
          <p:nvPr>
            <p:ph sz="quarter" idx="10"/>
          </p:nvPr>
        </p:nvSpPr>
        <p:spPr>
          <a:xfrm>
            <a:off x="711200" y="1752600"/>
            <a:ext cx="10642600" cy="3733800"/>
          </a:xfrm>
        </p:spPr>
        <p:txBody>
          <a:bodyPr/>
          <a:lstStyle/>
          <a:p>
            <a:pPr marL="457200" indent="-457200">
              <a:buFont typeface="+mj-lt"/>
              <a:buAutoNum type="arabicPeriod" startAt="10"/>
            </a:pPr>
            <a:r>
              <a:rPr lang="en-GB" sz="2000" b="1" dirty="0">
                <a:latin typeface="Arial" panose="020B0604020202020204" pitchFamily="34" charset="0"/>
                <a:cs typeface="Arial" panose="020B0604020202020204" pitchFamily="34" charset="0"/>
              </a:rPr>
              <a:t>Uganda Chamber of Mines and Petroleum (UCMP)</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Facilitates information sharing, support to mining investors.</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Collaborates for responsible mining practices, child labour eradication  </a:t>
            </a:r>
          </a:p>
          <a:p>
            <a:pPr marL="457200" lvl="1" indent="0">
              <a:buSzPts val="1000"/>
              <a:buNone/>
              <a:tabLst>
                <a:tab pos="914400" algn="l"/>
              </a:tabLst>
            </a:pPr>
            <a:endParaRPr lang="en-GB" sz="2000" b="1" dirty="0">
              <a:latin typeface="Arial" panose="020B0604020202020204" pitchFamily="34" charset="0"/>
              <a:cs typeface="Arial" panose="020B0604020202020204" pitchFamily="34" charset="0"/>
            </a:endParaRPr>
          </a:p>
          <a:p>
            <a:pPr marL="457200" indent="-457200">
              <a:buFont typeface="+mj-lt"/>
              <a:buAutoNum type="arabicPeriod" startAt="10"/>
            </a:pPr>
            <a:r>
              <a:rPr lang="en-GB" sz="2000" b="1" dirty="0">
                <a:latin typeface="Arial" panose="020B0604020202020204" pitchFamily="34" charset="0"/>
                <a:cs typeface="Arial" panose="020B0604020202020204" pitchFamily="34" charset="0"/>
              </a:rPr>
              <a:t>Inspectorate of Government</a:t>
            </a:r>
          </a:p>
          <a:p>
            <a:pPr marL="742950" lvl="1" indent="-285750">
              <a:buFont typeface="Arial" panose="020B0604020202020204" pitchFamily="34" charset="0"/>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Investigates corruption, misconduct in public institutions.</a:t>
            </a:r>
          </a:p>
          <a:p>
            <a:pPr marL="742950" lvl="1" indent="-285750">
              <a:buFont typeface="Arial" panose="020B0604020202020204" pitchFamily="34" charset="0"/>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Holds officials accountable for child labour cases.</a:t>
            </a:r>
          </a:p>
          <a:p>
            <a:pPr marL="0" lvl="0" indent="0">
              <a:buSzPts val="1000"/>
              <a:buNone/>
              <a:tabLst>
                <a:tab pos="457200" algn="l"/>
              </a:tabLst>
            </a:pPr>
            <a:endPar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mj-lt"/>
              <a:buAutoNum type="arabicPeriod" startAt="12"/>
            </a:pPr>
            <a:r>
              <a:rPr lang="en-GB" sz="2000" b="1" dirty="0">
                <a:latin typeface="Arial" panose="020B0604020202020204" pitchFamily="34" charset="0"/>
                <a:cs typeface="Arial" panose="020B0604020202020204" pitchFamily="34" charset="0"/>
              </a:rPr>
              <a:t>African Network for the Prevention against Child Abuse and Neglect (ANPPCAN)</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Prevents child abuse, advocates for child protection.</a:t>
            </a:r>
          </a:p>
          <a:p>
            <a:pPr marL="742950" lvl="1" indent="-285750">
              <a:buSzPts val="1000"/>
              <a:buFont typeface="Symbol" panose="05050102010706020507" pitchFamily="18" charset="2"/>
              <a:buChar char=""/>
              <a:tabLst>
                <a:tab pos="914400" algn="l"/>
              </a:tabLs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Raises awareness, supports initiatives, monitors progress. </a:t>
            </a:r>
          </a:p>
          <a:p>
            <a:pPr marL="342900" lvl="0" indent="-342900">
              <a:buSzPts val="1000"/>
              <a:buFont typeface="Symbol" panose="05050102010706020507" pitchFamily="18" charset="2"/>
              <a:buChar char=""/>
              <a:tabLst>
                <a:tab pos="457200" algn="l"/>
              </a:tabLst>
            </a:pPr>
            <a:endPar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457200" lvl="1" indent="0">
              <a:buNone/>
              <a:tabLst>
                <a:tab pos="914400" algn="l"/>
              </a:tabLst>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321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0C6B-A7AF-4656-BCB3-F7BAD21DE8C2}"/>
              </a:ext>
            </a:extLst>
          </p:cNvPr>
          <p:cNvSpPr>
            <a:spLocks noGrp="1"/>
          </p:cNvSpPr>
          <p:nvPr>
            <p:ph type="title"/>
          </p:nvPr>
        </p:nvSpPr>
        <p:spPr>
          <a:xfrm>
            <a:off x="609600" y="304800"/>
            <a:ext cx="10871200" cy="1194640"/>
          </a:xfrm>
        </p:spPr>
        <p:txBody>
          <a:bodyPr anchor="t"/>
          <a:lstStyle/>
          <a:p>
            <a:pPr marL="457200" lvl="1" algn="ctr">
              <a:buSzPts val="1000"/>
              <a:tabLst>
                <a:tab pos="914400" algn="l"/>
              </a:tabLst>
            </a:pPr>
            <a:r>
              <a:rPr lang="en-GB" sz="2800" b="1" cap="all" dirty="0">
                <a:solidFill>
                  <a:srgbClr val="0092D2"/>
                </a:solidFill>
              </a:rPr>
              <a:t>Civil society organizations</a:t>
            </a:r>
            <a:br>
              <a:rPr lang="en-GB" sz="2800" dirty="0"/>
            </a:br>
            <a:r>
              <a:rPr lang="en-GB" b="1" dirty="0">
                <a:solidFill>
                  <a:schemeClr val="tx1">
                    <a:lumMod val="50000"/>
                    <a:lumOff val="50000"/>
                  </a:schemeClr>
                </a:solidFill>
                <a:latin typeface="Segoe UI" panose="020B0502040204020203" pitchFamily="34" charset="0"/>
              </a:rPr>
              <a:t>D</a:t>
            </a:r>
            <a:r>
              <a:rPr lang="en-GB" sz="1800" b="1" dirty="0">
                <a:solidFill>
                  <a:schemeClr val="tx1">
                    <a:lumMod val="50000"/>
                    <a:lumOff val="50000"/>
                  </a:schemeClr>
                </a:solidFill>
                <a:effectLst/>
                <a:latin typeface="Segoe UI" panose="020B0502040204020203" pitchFamily="34" charset="0"/>
                <a:ea typeface="Times New Roman" panose="02020603050405020304" pitchFamily="18" charset="0"/>
              </a:rPr>
              <a:t>irect focus on children and youth | Provide support, services to affected children and families, advocate for child rights, raise awareness</a:t>
            </a:r>
            <a:endParaRPr lang="en-GB" sz="1800" cap="non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1FBBED-0BA2-4290-8655-E6E891099746}"/>
              </a:ext>
            </a:extLst>
          </p:cNvPr>
          <p:cNvSpPr>
            <a:spLocks noGrp="1"/>
          </p:cNvSpPr>
          <p:nvPr>
            <p:ph sz="quarter" idx="10"/>
          </p:nvPr>
        </p:nvSpPr>
        <p:spPr>
          <a:xfrm>
            <a:off x="711200" y="1752600"/>
            <a:ext cx="10642600" cy="3733800"/>
          </a:xfrm>
        </p:spPr>
        <p:txBody>
          <a:bodyPr/>
          <a:lstStyle/>
          <a:p>
            <a:pPr marL="457200" indent="-457200">
              <a:buFont typeface="+mj-lt"/>
              <a:buAutoNum type="arabicPeriod"/>
            </a:pPr>
            <a:r>
              <a:rPr lang="en-GB" sz="2000" b="1" dirty="0">
                <a:solidFill>
                  <a:schemeClr val="tx1"/>
                </a:solidFill>
                <a:latin typeface="Arial" panose="020B0604020202020204" pitchFamily="34" charset="0"/>
                <a:cs typeface="Arial" panose="020B0604020202020204" pitchFamily="34" charset="0"/>
              </a:rPr>
              <a:t>Child Rights NGO Network (CRN)</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Segoe UI" panose="020B0502040204020203" pitchFamily="34" charset="0"/>
                <a:ea typeface="Times New Roman" panose="02020603050405020304" pitchFamily="18" charset="0"/>
              </a:rPr>
              <a:t>Network of 80+ NGOs working on child rights, including addressing child labour.</a:t>
            </a:r>
            <a:endParaRPr lang="en-GB" sz="1000" dirty="0">
              <a:solidFill>
                <a:schemeClr val="tx1"/>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Segoe UI" panose="020B0502040204020203" pitchFamily="34" charset="0"/>
                <a:ea typeface="Times New Roman" panose="02020603050405020304" pitchFamily="18" charset="0"/>
              </a:rPr>
              <a:t>Advocacy, information-sharing, coordination of efforts to promote child rights in Uganda</a:t>
            </a:r>
            <a:endParaRPr lang="en-GB" sz="20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a:pPr>
            <a:endParaRPr lang="en-GB" sz="20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a:pPr>
            <a:r>
              <a:rPr lang="en-GB" sz="2000" b="1" dirty="0">
                <a:solidFill>
                  <a:schemeClr val="tx1"/>
                </a:solidFill>
                <a:latin typeface="Arial" panose="020B0604020202020204" pitchFamily="34" charset="0"/>
                <a:cs typeface="Arial" panose="020B0604020202020204" pitchFamily="34" charset="0"/>
              </a:rPr>
              <a:t>Child Fund International</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Segoe UI" panose="020B0502040204020203" pitchFamily="34" charset="0"/>
                <a:ea typeface="Times New Roman" panose="02020603050405020304" pitchFamily="18" charset="0"/>
              </a:rPr>
              <a:t>Promotes child and family well-being through community-based programs.</a:t>
            </a:r>
            <a:endParaRPr lang="en-GB" sz="1000" dirty="0">
              <a:solidFill>
                <a:schemeClr val="tx1"/>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Segoe UI" panose="020B0502040204020203" pitchFamily="34" charset="0"/>
                <a:ea typeface="Times New Roman" panose="02020603050405020304" pitchFamily="18" charset="0"/>
              </a:rPr>
              <a:t>Prevents, responds to child labour through education, health, and protection initiatives</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mj-lt"/>
              <a:buAutoNum type="arabicPeriod" startAt="12"/>
            </a:pPr>
            <a:endParaRPr lang="en-GB" sz="20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3"/>
            </a:pPr>
            <a:r>
              <a:rPr lang="en-GB" sz="2000" b="1" dirty="0">
                <a:solidFill>
                  <a:schemeClr val="tx1"/>
                </a:solidFill>
                <a:latin typeface="Arial" panose="020B0604020202020204" pitchFamily="34" charset="0"/>
                <a:cs typeface="Arial" panose="020B0604020202020204" pitchFamily="34" charset="0"/>
              </a:rPr>
              <a:t>The WNCB Alliance</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Segoe UI" panose="020B0502040204020203" pitchFamily="34" charset="0"/>
                <a:ea typeface="Times New Roman" panose="02020603050405020304" pitchFamily="18" charset="0"/>
              </a:rPr>
              <a:t>Save the Children, Stop Child Labour Coalition (HIVOS, UNATU, NRDO, EWAD) collaborate to eradicate child labour.</a:t>
            </a:r>
            <a:endParaRPr lang="en-GB" sz="1000" dirty="0">
              <a:solidFill>
                <a:schemeClr val="tx1"/>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Segoe UI" panose="020B0502040204020203" pitchFamily="34" charset="0"/>
                <a:ea typeface="Times New Roman" panose="02020603050405020304" pitchFamily="18" charset="0"/>
              </a:rPr>
              <a:t>Focus on gold mining communities in Moroto, Nakapiripirit, and Busia.</a:t>
            </a:r>
            <a:endParaRPr lang="en-GB" sz="1000" dirty="0">
              <a:solidFill>
                <a:schemeClr val="tx1"/>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Segoe UI" panose="020B0502040204020203" pitchFamily="34" charset="0"/>
                <a:ea typeface="Times New Roman" panose="02020603050405020304" pitchFamily="18" charset="0"/>
              </a:rPr>
              <a:t>Aims to build a replicable model framework for child labour eradication across sectors and countries</a:t>
            </a:r>
            <a:endParaRPr lang="en-GB" dirty="0">
              <a:solidFill>
                <a:schemeClr val="tx1"/>
              </a:solidFill>
              <a:latin typeface="Arial" panose="020B0604020202020204" pitchFamily="34" charset="0"/>
              <a:cs typeface="Arial" panose="020B0604020202020204" pitchFamily="34" charset="0"/>
            </a:endParaRPr>
          </a:p>
          <a:p>
            <a:pPr marL="0" indent="0">
              <a:buNone/>
            </a:pPr>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130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a:lnSpc>
                <a:spcPct val="90000"/>
              </a:lnSpc>
            </a:pPr>
            <a:r>
              <a:rPr lang="en-US" sz="3600" dirty="0">
                <a:effectLst/>
                <a:latin typeface="Calibri" panose="020F0502020204030204" pitchFamily="34" charset="0"/>
                <a:ea typeface="Times New Roman" panose="02020603050405020304" pitchFamily="18" charset="0"/>
              </a:rPr>
              <a:t>KEY FINDINGS: FRAMING OF CHILD LABOUR ISSUES IN THE FORMAL AND INFORMAL GOLD MINING SECTORS OF BUSIA, MOROTO AND NAKAPIRIPIRT DISTRICTS</a:t>
            </a:r>
            <a:endParaRPr lang="en-US" sz="8800" dirty="0"/>
          </a:p>
        </p:txBody>
      </p:sp>
      <p:sp>
        <p:nvSpPr>
          <p:cNvPr id="7" name="Vertikaler Textplatzhalter 10"/>
          <p:cNvSpPr txBox="1">
            <a:spLocks/>
          </p:cNvSpPr>
          <p:nvPr/>
        </p:nvSpPr>
        <p:spPr>
          <a:xfrm rot="10800000">
            <a:off x="10439400" y="152400"/>
            <a:ext cx="152400" cy="2286000"/>
          </a:xfrm>
          <a:prstGeom prst="rect">
            <a:avLst/>
          </a:prstGeom>
        </p:spPr>
        <p:txBody>
          <a:bodyPr vert="eaVert" lIns="0" tIns="0" rIns="0" bIns="0" rtlCol="0" anchor="b" anchorCtr="0">
            <a:normAutofit/>
          </a:bodyPr>
          <a:lstStyle>
            <a:lvl1pPr marL="0" indent="0" algn="l" defTabSz="457200" rtl="0" eaLnBrk="1" latinLnBrk="0" hangingPunct="1">
              <a:lnSpc>
                <a:spcPct val="70000"/>
              </a:lnSpc>
              <a:spcBef>
                <a:spcPct val="20000"/>
              </a:spcBef>
              <a:buClr>
                <a:srgbClr val="53A6FF"/>
              </a:buClr>
              <a:buSzPct val="100000"/>
              <a:buFont typeface="Arial"/>
              <a:buNone/>
              <a:defRPr sz="1000" kern="1200" baseline="0">
                <a:solidFill>
                  <a:schemeClr val="bg1">
                    <a:lumMod val="65000"/>
                  </a:schemeClr>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70000"/>
              </a:lnSpc>
              <a:spcBef>
                <a:spcPct val="20000"/>
              </a:spcBef>
              <a:spcAft>
                <a:spcPts val="0"/>
              </a:spcAft>
              <a:buClr>
                <a:srgbClr val="53A6FF"/>
              </a:buClr>
              <a:buSzPct val="100000"/>
              <a:buFont typeface="Arial"/>
              <a:buNone/>
              <a:tabLst/>
              <a:defRPr/>
            </a:pPr>
            <a:r>
              <a:rPr kumimoji="0" lang="de-DE" sz="900" b="0" i="0" u="none" strike="noStrike" kern="1200" cap="none" spc="0" normalizeH="0" baseline="0" noProof="0" dirty="0">
                <a:ln>
                  <a:noFill/>
                </a:ln>
                <a:solidFill>
                  <a:prstClr val="white">
                    <a:alpha val="50000"/>
                  </a:prstClr>
                </a:solidFill>
                <a:effectLst/>
                <a:uLnTx/>
                <a:uFillTx/>
                <a:latin typeface="Arial"/>
                <a:ea typeface="+mn-ea"/>
                <a:cs typeface="Arial"/>
              </a:rPr>
              <a:t>© UNICEF/NYHQ2006-1500/Pirozzi</a:t>
            </a:r>
          </a:p>
        </p:txBody>
      </p:sp>
    </p:spTree>
    <p:extLst>
      <p:ext uri="{BB962C8B-B14F-4D97-AF65-F5344CB8AC3E}">
        <p14:creationId xmlns:p14="http://schemas.microsoft.com/office/powerpoint/2010/main" val="3288082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0C6B-A7AF-4656-BCB3-F7BAD21DE8C2}"/>
              </a:ext>
            </a:extLst>
          </p:cNvPr>
          <p:cNvSpPr>
            <a:spLocks noGrp="1"/>
          </p:cNvSpPr>
          <p:nvPr>
            <p:ph type="title"/>
          </p:nvPr>
        </p:nvSpPr>
        <p:spPr>
          <a:xfrm>
            <a:off x="609600" y="304800"/>
            <a:ext cx="10871200" cy="1194640"/>
          </a:xfrm>
        </p:spPr>
        <p:txBody>
          <a:bodyPr anchor="t"/>
          <a:lstStyle/>
          <a:p>
            <a:pPr marL="457200" lvl="1" algn="ctr">
              <a:buSzPts val="1000"/>
              <a:tabLst>
                <a:tab pos="914400" algn="l"/>
              </a:tabLst>
            </a:pPr>
            <a:r>
              <a:rPr lang="en-GB" sz="2800" b="1" cap="all" dirty="0">
                <a:solidFill>
                  <a:srgbClr val="0092D2"/>
                </a:solidFill>
              </a:rPr>
              <a:t>TECHNICAL FUNDING PARTNERS</a:t>
            </a:r>
            <a:br>
              <a:rPr lang="en-GB" sz="2800" dirty="0"/>
            </a:br>
            <a:r>
              <a:rPr lang="en-GB" dirty="0">
                <a:solidFill>
                  <a:schemeClr val="tx1">
                    <a:lumMod val="50000"/>
                    <a:lumOff val="50000"/>
                  </a:schemeClr>
                </a:solidFill>
                <a:latin typeface="Arial" panose="020B0604020202020204" pitchFamily="34" charset="0"/>
                <a:cs typeface="Arial" panose="020B0604020202020204" pitchFamily="34" charset="0"/>
              </a:rPr>
              <a:t>C</a:t>
            </a:r>
            <a:r>
              <a:rPr lang="en-GB" sz="18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ontribute expertise and resources to protect children and improve working conditions |</a:t>
            </a:r>
            <a:br>
              <a:rPr lang="en-GB" sz="11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br>
            <a:r>
              <a:rPr lang="en-GB" sz="18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Collaborative efforts to prevent and eliminate child labour in the gold mining sector </a:t>
            </a:r>
            <a:r>
              <a:rPr lang="en-GB" sz="1800" i="1" cap="none"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[…1/2]</a:t>
            </a:r>
            <a:br>
              <a:rPr lang="en-GB" sz="1800" cap="none" dirty="0">
                <a:solidFill>
                  <a:schemeClr val="tx1">
                    <a:lumMod val="50000"/>
                    <a:lumOff val="50000"/>
                  </a:schemeClr>
                </a:solidFill>
                <a:latin typeface="Arial" panose="020B0604020202020204" pitchFamily="34" charset="0"/>
                <a:cs typeface="Arial" panose="020B0604020202020204" pitchFamily="34" charset="0"/>
              </a:rPr>
            </a:br>
            <a:endParaRPr lang="en-GB" sz="1800" cap="non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1FBBED-0BA2-4290-8655-E6E891099746}"/>
              </a:ext>
            </a:extLst>
          </p:cNvPr>
          <p:cNvSpPr>
            <a:spLocks noGrp="1"/>
          </p:cNvSpPr>
          <p:nvPr>
            <p:ph sz="quarter" idx="10"/>
          </p:nvPr>
        </p:nvSpPr>
        <p:spPr>
          <a:xfrm>
            <a:off x="711200" y="1371600"/>
            <a:ext cx="10642600" cy="4800600"/>
          </a:xfrm>
        </p:spPr>
        <p:txBody>
          <a:bodyPr/>
          <a:lstStyle/>
          <a:p>
            <a:pPr marL="457200" indent="-457200">
              <a:buFont typeface="+mj-lt"/>
              <a:buAutoNum type="arabicPeriod"/>
            </a:pPr>
            <a:r>
              <a:rPr lang="en-GB" sz="2000" b="1" dirty="0">
                <a:solidFill>
                  <a:schemeClr val="tx1"/>
                </a:solidFill>
                <a:latin typeface="Arial" panose="020B0604020202020204" pitchFamily="34" charset="0"/>
                <a:cs typeface="Arial" panose="020B0604020202020204" pitchFamily="34" charset="0"/>
              </a:rPr>
              <a:t>International Labour Organization (ILO)</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UN agency promoting social justice, decent working conditions.</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Provides technical assistance to governments, employers, workers, and civil society to prevent and eliminate child labour</a:t>
            </a:r>
            <a:endParaRPr lang="en-GB" sz="20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a:pPr>
            <a:endParaRPr lang="en-GB" sz="20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a:pPr>
            <a:r>
              <a:rPr lang="en-GB" sz="2000" b="1" dirty="0">
                <a:solidFill>
                  <a:schemeClr val="tx1"/>
                </a:solidFill>
                <a:latin typeface="Arial" panose="020B0604020202020204" pitchFamily="34" charset="0"/>
                <a:cs typeface="Arial" panose="020B0604020202020204" pitchFamily="34" charset="0"/>
              </a:rPr>
              <a:t>United States Department of Labour (USDOL)</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Funds projects worldwide to combat child labour and forced labour.</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Provides technical assistance, funding, and advocacy to governments, civil society, and partners to promote children's rights and improve working conditions</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mj-lt"/>
              <a:buAutoNum type="arabicPeriod" startAt="12"/>
            </a:pPr>
            <a:endParaRPr lang="en-GB" sz="20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3"/>
            </a:pPr>
            <a:r>
              <a:rPr lang="en-GB" sz="2000" b="1" dirty="0">
                <a:solidFill>
                  <a:schemeClr val="tx1"/>
                </a:solidFill>
                <a:latin typeface="Arial" panose="020B0604020202020204" pitchFamily="34" charset="0"/>
                <a:cs typeface="Arial" panose="020B0604020202020204" pitchFamily="34" charset="0"/>
              </a:rPr>
              <a:t>UNICEF (WNCB Alliance Member)</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Works to promote children's rights and well-being globally.</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Provides technical assistance, funding, and advocacy to prevent and eliminate child labour in gold mining and other sectors</a:t>
            </a:r>
          </a:p>
          <a:p>
            <a:pPr marL="457200" indent="-457200">
              <a:buFont typeface="+mj-lt"/>
              <a:buAutoNum type="arabicPeriod" startAt="10"/>
            </a:pPr>
            <a:endParaRPr lang="en-GB" sz="20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4"/>
            </a:pPr>
            <a:r>
              <a:rPr lang="en-GB" sz="2000" b="1" dirty="0">
                <a:solidFill>
                  <a:schemeClr val="tx1"/>
                </a:solidFill>
                <a:latin typeface="Arial" panose="020B0604020202020204" pitchFamily="34" charset="0"/>
                <a:cs typeface="Arial" panose="020B0604020202020204" pitchFamily="34" charset="0"/>
              </a:rPr>
              <a:t>SOLIDARIDAD</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Promotes sustainable and responsible practices in agriculture and mining.</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Provides technical assistance, training to small-scale miners for better working conditions and reduced child labour</a:t>
            </a:r>
            <a:endParaRPr lang="en-GB" sz="2000" b="1" dirty="0">
              <a:solidFill>
                <a:schemeClr val="tx1"/>
              </a:solidFill>
              <a:latin typeface="Arial" panose="020B0604020202020204" pitchFamily="34" charset="0"/>
              <a:cs typeface="Arial" panose="020B0604020202020204" pitchFamily="34" charset="0"/>
            </a:endParaRPr>
          </a:p>
          <a:p>
            <a:pPr marL="742950" lvl="1" indent="-285750">
              <a:buSzPts val="1000"/>
              <a:buFont typeface="Symbol" panose="05050102010706020507" pitchFamily="18" charset="2"/>
              <a:buChar char=""/>
              <a:tabLst>
                <a:tab pos="914400" algn="l"/>
              </a:tabLst>
            </a:pPr>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64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0C6B-A7AF-4656-BCB3-F7BAD21DE8C2}"/>
              </a:ext>
            </a:extLst>
          </p:cNvPr>
          <p:cNvSpPr>
            <a:spLocks noGrp="1"/>
          </p:cNvSpPr>
          <p:nvPr>
            <p:ph type="title"/>
          </p:nvPr>
        </p:nvSpPr>
        <p:spPr>
          <a:xfrm>
            <a:off x="609600" y="304800"/>
            <a:ext cx="10871200" cy="1194640"/>
          </a:xfrm>
        </p:spPr>
        <p:txBody>
          <a:bodyPr anchor="t"/>
          <a:lstStyle/>
          <a:p>
            <a:pPr marL="457200" lvl="1" algn="ctr">
              <a:buSzPts val="1000"/>
              <a:tabLst>
                <a:tab pos="914400" algn="l"/>
              </a:tabLst>
            </a:pPr>
            <a:r>
              <a:rPr lang="en-GB" sz="2800" b="1" cap="all" dirty="0">
                <a:solidFill>
                  <a:srgbClr val="0092D2"/>
                </a:solidFill>
              </a:rPr>
              <a:t>TECHNICAL FUNDING PARTNERS</a:t>
            </a:r>
            <a:br>
              <a:rPr lang="en-GB" sz="2800" dirty="0"/>
            </a:br>
            <a:r>
              <a:rPr lang="en-GB" dirty="0">
                <a:solidFill>
                  <a:schemeClr val="tx1">
                    <a:lumMod val="50000"/>
                    <a:lumOff val="50000"/>
                  </a:schemeClr>
                </a:solidFill>
                <a:latin typeface="Arial" panose="020B0604020202020204" pitchFamily="34" charset="0"/>
                <a:cs typeface="Arial" panose="020B0604020202020204" pitchFamily="34" charset="0"/>
              </a:rPr>
              <a:t>C</a:t>
            </a:r>
            <a:r>
              <a:rPr lang="en-GB" sz="18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ontribute expertise and resources to protect children and improve working conditions |</a:t>
            </a:r>
            <a:br>
              <a:rPr lang="en-GB" sz="11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br>
            <a:r>
              <a:rPr lang="en-GB" sz="18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Collaborative efforts to prevent and eliminate child labour in the gold mining sector </a:t>
            </a:r>
            <a:r>
              <a:rPr lang="en-GB" sz="1800" i="1" cap="none"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[…2/2]</a:t>
            </a:r>
            <a:br>
              <a:rPr lang="en-GB" sz="1800" cap="none" dirty="0">
                <a:solidFill>
                  <a:schemeClr val="tx1">
                    <a:lumMod val="50000"/>
                    <a:lumOff val="50000"/>
                  </a:schemeClr>
                </a:solidFill>
                <a:latin typeface="Arial" panose="020B0604020202020204" pitchFamily="34" charset="0"/>
                <a:cs typeface="Arial" panose="020B0604020202020204" pitchFamily="34" charset="0"/>
              </a:rPr>
            </a:br>
            <a:endParaRPr lang="en-GB" sz="1800" cap="non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1FBBED-0BA2-4290-8655-E6E891099746}"/>
              </a:ext>
            </a:extLst>
          </p:cNvPr>
          <p:cNvSpPr>
            <a:spLocks noGrp="1"/>
          </p:cNvSpPr>
          <p:nvPr>
            <p:ph sz="quarter" idx="10"/>
          </p:nvPr>
        </p:nvSpPr>
        <p:spPr>
          <a:xfrm>
            <a:off x="711200" y="1371600"/>
            <a:ext cx="10642600" cy="4876800"/>
          </a:xfrm>
        </p:spPr>
        <p:txBody>
          <a:bodyPr/>
          <a:lstStyle/>
          <a:p>
            <a:pPr marL="457200" indent="-457200">
              <a:buFont typeface="+mj-lt"/>
              <a:buAutoNum type="arabicPeriod" startAt="5"/>
            </a:pPr>
            <a:r>
              <a:rPr lang="en-GB" sz="2000" b="1" dirty="0">
                <a:solidFill>
                  <a:schemeClr val="tx1"/>
                </a:solidFill>
                <a:latin typeface="Arial" panose="020B0604020202020204" pitchFamily="34" charset="0"/>
                <a:cs typeface="Arial" panose="020B0604020202020204" pitchFamily="34" charset="0"/>
              </a:rPr>
              <a:t>Fairtrade International</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Promotes fair and sustainable trade benefiting farmers and workers.</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Offers certification, technical assistance to small-scale miners for improved working conditions, reduced child labour.</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mj-lt"/>
              <a:buAutoNum type="arabicPeriod" startAt="12"/>
            </a:pP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6"/>
            </a:pPr>
            <a:r>
              <a:rPr lang="en-GB" sz="2000" b="1" dirty="0">
                <a:solidFill>
                  <a:schemeClr val="tx1"/>
                </a:solidFill>
                <a:latin typeface="Arial" panose="020B0604020202020204" pitchFamily="34" charset="0"/>
                <a:cs typeface="Arial" panose="020B0604020202020204" pitchFamily="34" charset="0"/>
              </a:rPr>
              <a:t>African Network for the Prevention against Child Abuse and Neglect (ANPPCAN)</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Industry coalition for responsible business conduct in supply chains.</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Provides learning opportunities, access to code of conduct to improve business practices</a:t>
            </a:r>
          </a:p>
          <a:p>
            <a:pPr marL="457200" indent="-457200">
              <a:buFont typeface="+mj-lt"/>
              <a:buAutoNum type="arabicPeriod" startAt="10"/>
            </a:pP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7"/>
            </a:pPr>
            <a:r>
              <a:rPr lang="en-GB" sz="2000" b="1" dirty="0">
                <a:solidFill>
                  <a:schemeClr val="tx1"/>
                </a:solidFill>
                <a:latin typeface="Arial" panose="020B0604020202020204" pitchFamily="34" charset="0"/>
                <a:cs typeface="Arial" panose="020B0604020202020204" pitchFamily="34" charset="0"/>
              </a:rPr>
              <a:t>Ready Nation International</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Business coalition advocating for effective investments in children.</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Champions child rights, engages private sector, and worked on early childhood education in Uganda</a:t>
            </a:r>
            <a:endParaRPr lang="en-GB" sz="20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7"/>
            </a:pP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7"/>
            </a:pPr>
            <a:r>
              <a:rPr lang="en-GB" sz="2000" b="1" dirty="0">
                <a:solidFill>
                  <a:schemeClr val="tx1"/>
                </a:solidFill>
                <a:latin typeface="Arial" panose="020B0604020202020204" pitchFamily="34" charset="0"/>
                <a:cs typeface="Arial" panose="020B0604020202020204" pitchFamily="34" charset="0"/>
              </a:rPr>
              <a:t>Global March against Child Labour</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Worldwide network eliminating child labour through initiatives like Child Friendly Villages.</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Partners with companies, governments, and civil society to implement interventions against child labour.</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mj-lt"/>
              <a:buAutoNum type="arabicPeriod" startAt="12"/>
            </a:pP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9"/>
            </a:pPr>
            <a:r>
              <a:rPr lang="en-GB" sz="2000" b="1" dirty="0">
                <a:solidFill>
                  <a:schemeClr val="tx1"/>
                </a:solidFill>
                <a:latin typeface="Arial" panose="020B0604020202020204" pitchFamily="34" charset="0"/>
                <a:cs typeface="Arial" panose="020B0604020202020204" pitchFamily="34" charset="0"/>
              </a:rPr>
              <a:t>Global WNCB Alliance</a:t>
            </a: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Aims to ensure children are free from child labour, have quality education and decent work.</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Contributes to achieving Sustainable Development Goal 8.7.</a:t>
            </a:r>
            <a:endParaRPr lang="en-GB" dirty="0">
              <a:solidFill>
                <a:schemeClr val="tx1"/>
              </a:solidFill>
              <a:latin typeface="Arial" panose="020B0604020202020204" pitchFamily="34" charset="0"/>
              <a:cs typeface="Arial" panose="020B0604020202020204" pitchFamily="34" charset="0"/>
            </a:endParaRPr>
          </a:p>
          <a:p>
            <a:pPr marL="742950" lvl="1" indent="-285750">
              <a:buSzPts val="1000"/>
              <a:buFont typeface="Symbol" panose="05050102010706020507" pitchFamily="18" charset="2"/>
              <a:buChar char=""/>
              <a:tabLst>
                <a:tab pos="914400" algn="l"/>
              </a:tabLst>
            </a:pPr>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352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0C6B-A7AF-4656-BCB3-F7BAD21DE8C2}"/>
              </a:ext>
            </a:extLst>
          </p:cNvPr>
          <p:cNvSpPr>
            <a:spLocks noGrp="1"/>
          </p:cNvSpPr>
          <p:nvPr>
            <p:ph type="title"/>
          </p:nvPr>
        </p:nvSpPr>
        <p:spPr>
          <a:xfrm>
            <a:off x="609600" y="304800"/>
            <a:ext cx="10871200" cy="1194640"/>
          </a:xfrm>
        </p:spPr>
        <p:txBody>
          <a:bodyPr anchor="t"/>
          <a:lstStyle/>
          <a:p>
            <a:pPr marL="457200" lvl="1" algn="ctr">
              <a:buSzPts val="1000"/>
              <a:tabLst>
                <a:tab pos="914400" algn="l"/>
              </a:tabLst>
            </a:pPr>
            <a:r>
              <a:rPr lang="en-GB" sz="2800" b="1" cap="all" dirty="0">
                <a:solidFill>
                  <a:srgbClr val="0092D2"/>
                </a:solidFill>
              </a:rPr>
              <a:t>Employers and business associations</a:t>
            </a:r>
            <a:br>
              <a:rPr lang="en-GB" sz="2800" dirty="0"/>
            </a:br>
            <a:r>
              <a:rPr lang="en-GB" sz="2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Employers and business associations are pivotal in ensuring child labour-free supply chains and promoting safe work environments</a:t>
            </a:r>
            <a:br>
              <a:rPr lang="en-GB" sz="1800" cap="none" dirty="0">
                <a:solidFill>
                  <a:schemeClr val="tx1">
                    <a:lumMod val="50000"/>
                    <a:lumOff val="50000"/>
                  </a:schemeClr>
                </a:solidFill>
                <a:latin typeface="Arial" panose="020B0604020202020204" pitchFamily="34" charset="0"/>
                <a:cs typeface="Arial" panose="020B0604020202020204" pitchFamily="34" charset="0"/>
              </a:rPr>
            </a:br>
            <a:endParaRPr lang="en-GB" sz="1800" cap="non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1FBBED-0BA2-4290-8655-E6E891099746}"/>
              </a:ext>
            </a:extLst>
          </p:cNvPr>
          <p:cNvSpPr>
            <a:spLocks noGrp="1"/>
          </p:cNvSpPr>
          <p:nvPr>
            <p:ph sz="quarter" idx="10"/>
          </p:nvPr>
        </p:nvSpPr>
        <p:spPr>
          <a:xfrm>
            <a:off x="711200" y="1371600"/>
            <a:ext cx="10642600" cy="5486400"/>
          </a:xfrm>
        </p:spPr>
        <p:txBody>
          <a:bodyPr/>
          <a:lstStyle/>
          <a:p>
            <a:pPr marL="457200" indent="-457200">
              <a:buFont typeface="+mj-lt"/>
              <a:buAutoNum type="arabicPeriod"/>
            </a:pPr>
            <a:r>
              <a:rPr lang="en-GB" sz="1800" b="1" dirty="0">
                <a:solidFill>
                  <a:schemeClr val="tx1"/>
                </a:solidFill>
                <a:latin typeface="Arial" panose="020B0604020202020204" pitchFamily="34" charset="0"/>
                <a:cs typeface="Arial" panose="020B0604020202020204" pitchFamily="34" charset="0"/>
              </a:rPr>
              <a:t>Uganda Manufacturers Association (UMA)</a:t>
            </a: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Represents manufacturers in Uganda, ensuring supply chains are free from child labour.</a:t>
            </a:r>
            <a:endParaRPr lang="en-GB" sz="9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Can promote decent work for adults, support formal education and skills training for children in the gold mining sector</a:t>
            </a:r>
            <a:endParaRPr lang="en-GB" sz="9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mj-lt"/>
              <a:buAutoNum type="arabicPeriod" startAt="12"/>
            </a:pPr>
            <a:endParaRPr lang="en-GB" sz="7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2"/>
            </a:pPr>
            <a:r>
              <a:rPr lang="en-GB" sz="1800" b="1" dirty="0">
                <a:solidFill>
                  <a:schemeClr val="tx1"/>
                </a:solidFill>
                <a:latin typeface="Arial" panose="020B0604020202020204" pitchFamily="34" charset="0"/>
                <a:cs typeface="Arial" panose="020B0604020202020204" pitchFamily="34" charset="0"/>
              </a:rPr>
              <a:t>Private Sector Foundation of Uganda (PSFU)</a:t>
            </a: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Represents private sector interests, promotes an enabling business environment.</a:t>
            </a:r>
            <a:endParaRPr lang="en-GB" sz="9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Advocates for child labour-free practices, capacity building, alternative livelihoods, monitoring, and reporting</a:t>
            </a:r>
            <a:endParaRPr lang="en-GB"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mj-lt"/>
              <a:buAutoNum type="arabicPeriod" startAt="10"/>
            </a:pPr>
            <a:endParaRPr lang="en-GB" sz="7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3"/>
            </a:pPr>
            <a:r>
              <a:rPr lang="en-GB" sz="1800" b="1" dirty="0">
                <a:solidFill>
                  <a:schemeClr val="tx1"/>
                </a:solidFill>
                <a:latin typeface="Arial" panose="020B0604020202020204" pitchFamily="34" charset="0"/>
                <a:cs typeface="Arial" panose="020B0604020202020204" pitchFamily="34" charset="0"/>
              </a:rPr>
              <a:t>Uganda National Chamber of Commerce and Industry </a:t>
            </a: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Represents private sector interests, promotes ethical practices.</a:t>
            </a:r>
            <a:endParaRPr lang="en-GB" sz="9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Works with businesses to prevent child labour, promote responsible conduct</a:t>
            </a:r>
          </a:p>
          <a:p>
            <a:pPr marL="457200" indent="-457200">
              <a:buFont typeface="+mj-lt"/>
              <a:buAutoNum type="arabicPeriod" startAt="10"/>
            </a:pP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4"/>
            </a:pPr>
            <a:r>
              <a:rPr lang="en-GB" sz="1800" b="1" dirty="0">
                <a:solidFill>
                  <a:schemeClr val="tx1"/>
                </a:solidFill>
                <a:latin typeface="Arial" panose="020B0604020202020204" pitchFamily="34" charset="0"/>
                <a:cs typeface="Arial" panose="020B0604020202020204" pitchFamily="34" charset="0"/>
              </a:rPr>
              <a:t>Uganda Artisanal Association of Small Miners (UAASM)</a:t>
            </a: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Represents artisanal and small-scale miners, promotes their interests.</a:t>
            </a:r>
            <a:endParaRPr lang="en-GB" sz="9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Collaborates to eradicate child labour through capacity building, child-friendly business policies</a:t>
            </a:r>
          </a:p>
          <a:p>
            <a:pPr marL="457200" indent="-457200">
              <a:buFont typeface="+mj-lt"/>
              <a:buAutoNum type="arabicPeriod" startAt="12"/>
            </a:pP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5"/>
            </a:pPr>
            <a:r>
              <a:rPr lang="en-GB" sz="1800" b="1" dirty="0">
                <a:solidFill>
                  <a:schemeClr val="tx1"/>
                </a:solidFill>
                <a:latin typeface="Arial" panose="020B0604020202020204" pitchFamily="34" charset="0"/>
                <a:cs typeface="Arial" panose="020B0604020202020204" pitchFamily="34" charset="0"/>
              </a:rPr>
              <a:t>Uganda Chamber of Mines and Petroleum (UCMP)</a:t>
            </a: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Represents mining and petroleum sectors, advocates for growth and sustainability.</a:t>
            </a:r>
            <a:endParaRPr lang="en-GB" sz="9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Promotes responsible practices, supports policies against child labour, raises awareness, monitors progress</a:t>
            </a:r>
          </a:p>
          <a:p>
            <a:pPr marL="457200" indent="-457200">
              <a:buFont typeface="+mj-lt"/>
              <a:buAutoNum type="arabicPeriod" startAt="5"/>
            </a:pP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5"/>
            </a:pPr>
            <a:r>
              <a:rPr lang="en-GB" sz="1800" b="1" dirty="0">
                <a:solidFill>
                  <a:schemeClr val="tx1"/>
                </a:solidFill>
                <a:latin typeface="Arial" panose="020B0604020202020204" pitchFamily="34" charset="0"/>
                <a:cs typeface="Arial" panose="020B0604020202020204" pitchFamily="34" charset="0"/>
              </a:rPr>
              <a:t>Large Scale Mining Companies</a:t>
            </a: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Large-scale mining companies hold significant influence in the gold mining sector.</a:t>
            </a:r>
            <a:endParaRPr lang="en-GB" sz="9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200" dirty="0">
                <a:solidFill>
                  <a:srgbClr val="000000"/>
                </a:solidFill>
                <a:effectLst/>
                <a:latin typeface="Segoe UI" panose="020B0502040204020203" pitchFamily="34" charset="0"/>
                <a:ea typeface="Times New Roman" panose="02020603050405020304" pitchFamily="18" charset="0"/>
              </a:rPr>
              <a:t>Responsible practices, labour law compliance, education, and initiatives to address child labour are key areas of contribution</a:t>
            </a:r>
            <a:endParaRPr lang="en-GB" sz="700" b="1" dirty="0">
              <a:solidFill>
                <a:schemeClr val="tx1"/>
              </a:solidFill>
              <a:latin typeface="Arial" panose="020B0604020202020204" pitchFamily="34" charset="0"/>
              <a:cs typeface="Arial" panose="020B0604020202020204" pitchFamily="34" charset="0"/>
            </a:endParaRPr>
          </a:p>
          <a:p>
            <a:pPr marL="742950" lvl="1" indent="-285750">
              <a:buSzPts val="1000"/>
              <a:buFont typeface="Symbol" panose="05050102010706020507" pitchFamily="18" charset="2"/>
              <a:buChar char=""/>
              <a:tabLst>
                <a:tab pos="914400" algn="l"/>
              </a:tabLst>
            </a:pPr>
            <a:endParaRPr lang="en-GB"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3"/>
            </a:pPr>
            <a:endParaRPr lang="en-GB" sz="700" b="1" dirty="0">
              <a:solidFill>
                <a:schemeClr val="tx1"/>
              </a:solidFill>
              <a:latin typeface="Arial" panose="020B0604020202020204" pitchFamily="34" charset="0"/>
              <a:cs typeface="Arial" panose="020B0604020202020204" pitchFamily="34" charset="0"/>
            </a:endParaRPr>
          </a:p>
          <a:p>
            <a:pPr marL="742950" lvl="1" indent="-285750">
              <a:buSzPts val="1000"/>
              <a:buFont typeface="Symbol" panose="05050102010706020507" pitchFamily="18" charset="2"/>
              <a:buChar char=""/>
              <a:tabLst>
                <a:tab pos="914400" algn="l"/>
              </a:tabLst>
            </a:pPr>
            <a:endParaRPr lang="en-GB"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043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0C6B-A7AF-4656-BCB3-F7BAD21DE8C2}"/>
              </a:ext>
            </a:extLst>
          </p:cNvPr>
          <p:cNvSpPr>
            <a:spLocks noGrp="1"/>
          </p:cNvSpPr>
          <p:nvPr>
            <p:ph type="title"/>
          </p:nvPr>
        </p:nvSpPr>
        <p:spPr>
          <a:xfrm>
            <a:off x="609600" y="304800"/>
            <a:ext cx="10871200" cy="1194640"/>
          </a:xfrm>
        </p:spPr>
        <p:txBody>
          <a:bodyPr anchor="t"/>
          <a:lstStyle/>
          <a:p>
            <a:pPr marL="457200" lvl="1" algn="ctr">
              <a:buSzPts val="1000"/>
              <a:tabLst>
                <a:tab pos="914400" algn="l"/>
              </a:tabLst>
            </a:pPr>
            <a:r>
              <a:rPr lang="en-GB" sz="2800" b="1" cap="all" dirty="0">
                <a:solidFill>
                  <a:srgbClr val="0092D2"/>
                </a:solidFill>
              </a:rPr>
              <a:t>Community leaders and influencers</a:t>
            </a:r>
            <a:br>
              <a:rPr lang="en-GB" sz="2800" dirty="0"/>
            </a:br>
            <a:r>
              <a:rPr lang="en-GB" sz="20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Have the power to change attitudes and behaviours toward child labour by promoting education, raising awareness, and advocating for children's rights</a:t>
            </a:r>
            <a:r>
              <a:rPr lang="en-GB" sz="2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GB" sz="1800" i="1" cap="none"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[…1/2]</a:t>
            </a:r>
            <a:br>
              <a:rPr lang="en-GB" sz="1800" cap="none" dirty="0">
                <a:solidFill>
                  <a:schemeClr val="tx1">
                    <a:lumMod val="65000"/>
                    <a:lumOff val="35000"/>
                  </a:schemeClr>
                </a:solidFill>
                <a:latin typeface="Arial" panose="020B0604020202020204" pitchFamily="34" charset="0"/>
                <a:cs typeface="Arial" panose="020B0604020202020204" pitchFamily="34" charset="0"/>
              </a:rPr>
            </a:br>
            <a:endParaRPr lang="en-GB" sz="1800" cap="none"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1FBBED-0BA2-4290-8655-E6E891099746}"/>
              </a:ext>
            </a:extLst>
          </p:cNvPr>
          <p:cNvSpPr>
            <a:spLocks noGrp="1"/>
          </p:cNvSpPr>
          <p:nvPr>
            <p:ph sz="quarter" idx="10"/>
          </p:nvPr>
        </p:nvSpPr>
        <p:spPr>
          <a:xfrm>
            <a:off x="711200" y="1524000"/>
            <a:ext cx="10642600" cy="4876800"/>
          </a:xfrm>
        </p:spPr>
        <p:txBody>
          <a:bodyPr/>
          <a:lstStyle/>
          <a:p>
            <a:pPr marL="457200" indent="-457200">
              <a:buFont typeface="+mj-lt"/>
              <a:buAutoNum type="arabicPeriod"/>
            </a:pPr>
            <a:r>
              <a:rPr lang="en-GB" sz="2000" b="1" dirty="0">
                <a:solidFill>
                  <a:schemeClr val="tx1"/>
                </a:solidFill>
                <a:latin typeface="Arial" panose="020B0604020202020204" pitchFamily="34" charset="0"/>
                <a:cs typeface="Arial" panose="020B0604020202020204" pitchFamily="34" charset="0"/>
              </a:rPr>
              <a:t>Cultural/ Traditional leaders</a:t>
            </a: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Segoe UI" panose="020B0502040204020203" pitchFamily="34" charset="0"/>
                <a:ea typeface="Times New Roman" panose="02020603050405020304" pitchFamily="18" charset="0"/>
              </a:rPr>
              <a:t>Clan chiefs and community leaders play a vital role in changing attitudes toward child labour.</a:t>
            </a:r>
            <a:endParaRPr lang="en-GB" sz="10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Segoe UI" panose="020B0502040204020203" pitchFamily="34" charset="0"/>
                <a:ea typeface="Times New Roman" panose="02020603050405020304" pitchFamily="18" charset="0"/>
              </a:rPr>
              <a:t>Use their influence to promote education, raise awareness about harms of child labour, and encourage families to prioritize schooling</a:t>
            </a:r>
          </a:p>
          <a:p>
            <a:pPr marL="742950" lvl="1" indent="-285750">
              <a:buSzPts val="1000"/>
              <a:buFont typeface="Symbol" panose="05050102010706020507" pitchFamily="18" charset="2"/>
              <a:buChar char=""/>
              <a:tabLst>
                <a:tab pos="914400" algn="l"/>
              </a:tabLst>
            </a:pP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2"/>
            </a:pPr>
            <a:r>
              <a:rPr lang="en-GB" sz="2000" b="1" dirty="0">
                <a:solidFill>
                  <a:schemeClr val="tx1"/>
                </a:solidFill>
                <a:latin typeface="Arial" panose="020B0604020202020204" pitchFamily="34" charset="0"/>
                <a:cs typeface="Arial" panose="020B0604020202020204" pitchFamily="34" charset="0"/>
              </a:rPr>
              <a:t>Local Council Leaders</a:t>
            </a: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Segoe UI" panose="020B0502040204020203" pitchFamily="34" charset="0"/>
                <a:ea typeface="Times New Roman" panose="02020603050405020304" pitchFamily="18" charset="0"/>
              </a:rPr>
              <a:t>Local council leaders represent communities at the local government level.</a:t>
            </a:r>
            <a:endParaRPr lang="en-GB" sz="10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Segoe UI" panose="020B0502040204020203" pitchFamily="34" charset="0"/>
                <a:ea typeface="Times New Roman" panose="02020603050405020304" pitchFamily="18" charset="0"/>
              </a:rPr>
              <a:t>Raise awareness about child labour dangers, advocate for children's rights, and promote education in their communities</a:t>
            </a:r>
          </a:p>
          <a:p>
            <a:pPr marL="0" indent="0">
              <a:buNone/>
            </a:pP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3"/>
            </a:pPr>
            <a:r>
              <a:rPr lang="en-GB" sz="2000" b="1" dirty="0">
                <a:solidFill>
                  <a:schemeClr val="tx1"/>
                </a:solidFill>
                <a:latin typeface="Arial" panose="020B0604020202020204" pitchFamily="34" charset="0"/>
                <a:cs typeface="Arial" panose="020B0604020202020204" pitchFamily="34" charset="0"/>
              </a:rPr>
              <a:t>Religious Leader Organizations</a:t>
            </a: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Segoe UI" panose="020B0502040204020203" pitchFamily="34" charset="0"/>
                <a:ea typeface="Times New Roman" panose="02020603050405020304" pitchFamily="18" charset="0"/>
              </a:rPr>
              <a:t>Religious leader organizations promote peace and development.</a:t>
            </a:r>
            <a:endParaRPr lang="en-GB" sz="10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Segoe UI" panose="020B0502040204020203" pitchFamily="34" charset="0"/>
                <a:ea typeface="Times New Roman" panose="02020603050405020304" pitchFamily="18" charset="0"/>
              </a:rPr>
              <a:t>Collaborate with religious leaders to raise awareness about child labour harms, encourage education, and support children's rights</a:t>
            </a:r>
          </a:p>
          <a:p>
            <a:pPr marL="742950" lvl="1" indent="-285750">
              <a:buSzPts val="1000"/>
              <a:buFont typeface="Symbol" panose="05050102010706020507" pitchFamily="18" charset="2"/>
              <a:buChar char=""/>
              <a:tabLst>
                <a:tab pos="914400" algn="l"/>
              </a:tabLst>
            </a:pP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3"/>
            </a:pPr>
            <a:r>
              <a:rPr lang="en-GB" sz="2000" b="1" dirty="0">
                <a:solidFill>
                  <a:schemeClr val="tx1"/>
                </a:solidFill>
                <a:latin typeface="Arial" panose="020B0604020202020204" pitchFamily="34" charset="0"/>
                <a:cs typeface="Arial" panose="020B0604020202020204" pitchFamily="34" charset="0"/>
              </a:rPr>
              <a:t>Elders</a:t>
            </a: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Segoe UI" panose="020B0502040204020203" pitchFamily="34" charset="0"/>
                <a:ea typeface="Times New Roman" panose="02020603050405020304" pitchFamily="18" charset="0"/>
              </a:rPr>
              <a:t>Elders hold high respect in communities.</a:t>
            </a:r>
            <a:endParaRPr lang="en-GB" sz="1000" dirty="0">
              <a:solidFill>
                <a:srgbClr val="000000"/>
              </a:solidFill>
              <a:effectLst/>
              <a:latin typeface="Times New Roman" panose="02020603050405020304" pitchFamily="18" charset="0"/>
              <a:ea typeface="Times New Roman" panose="02020603050405020304" pitchFamily="18" charset="0"/>
            </a:endParaRP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Segoe UI" panose="020B0502040204020203" pitchFamily="34" charset="0"/>
                <a:ea typeface="Times New Roman" panose="02020603050405020304" pitchFamily="18" charset="0"/>
              </a:rPr>
              <a:t>Use their influence to promote education and raise awareness about the negative effects of child labour.</a:t>
            </a:r>
            <a:endParaRPr lang="en-GB" sz="1000" dirty="0">
              <a:solidFill>
                <a:srgbClr val="000000"/>
              </a:solidFill>
              <a:effectLst/>
              <a:latin typeface="Times New Roman" panose="02020603050405020304" pitchFamily="18" charset="0"/>
              <a:ea typeface="Times New Roman" panose="02020603050405020304" pitchFamily="18" charset="0"/>
            </a:endParaRPr>
          </a:p>
          <a:p>
            <a:pPr indent="-285750">
              <a:buSzPts val="1000"/>
              <a:buFont typeface="Symbol" panose="05050102010706020507" pitchFamily="18" charset="2"/>
              <a:buChar char=""/>
              <a:tabLst>
                <a:tab pos="914400" algn="l"/>
              </a:tabLst>
            </a:pPr>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077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0C6B-A7AF-4656-BCB3-F7BAD21DE8C2}"/>
              </a:ext>
            </a:extLst>
          </p:cNvPr>
          <p:cNvSpPr>
            <a:spLocks noGrp="1"/>
          </p:cNvSpPr>
          <p:nvPr>
            <p:ph type="title"/>
          </p:nvPr>
        </p:nvSpPr>
        <p:spPr>
          <a:xfrm>
            <a:off x="609600" y="304800"/>
            <a:ext cx="10871200" cy="1194640"/>
          </a:xfrm>
        </p:spPr>
        <p:txBody>
          <a:bodyPr anchor="t"/>
          <a:lstStyle/>
          <a:p>
            <a:pPr marL="457200" lvl="1" algn="ctr">
              <a:buSzPts val="1000"/>
              <a:tabLst>
                <a:tab pos="914400" algn="l"/>
              </a:tabLst>
            </a:pPr>
            <a:r>
              <a:rPr lang="en-GB" sz="2800" b="1" cap="all" dirty="0">
                <a:solidFill>
                  <a:srgbClr val="0092D2"/>
                </a:solidFill>
              </a:rPr>
              <a:t>Community leaders and influencers</a:t>
            </a:r>
            <a:br>
              <a:rPr lang="en-GB" sz="2800" dirty="0"/>
            </a:br>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Have the power to change attitudes and behaviours toward child labour by promoting education, raising awareness, and advocating for children's rights</a:t>
            </a:r>
            <a:r>
              <a:rPr lang="en-GB" sz="2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GB" sz="1800" i="1" cap="none"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r>
              <a:rPr lang="en-GB" i="1" dirty="0">
                <a:solidFill>
                  <a:srgbClr val="C00000"/>
                </a:solidFill>
                <a:latin typeface="Arial" panose="020B0604020202020204" pitchFamily="34" charset="0"/>
                <a:ea typeface="Times New Roman" panose="02020603050405020304" pitchFamily="18" charset="0"/>
                <a:cs typeface="Arial" panose="020B0604020202020204" pitchFamily="34" charset="0"/>
              </a:rPr>
              <a:t>2/</a:t>
            </a:r>
            <a:r>
              <a:rPr lang="en-GB" sz="1800" i="1" cap="none"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2]</a:t>
            </a:r>
            <a:br>
              <a:rPr lang="en-GB" sz="1800" cap="none" dirty="0">
                <a:solidFill>
                  <a:schemeClr val="tx1">
                    <a:lumMod val="50000"/>
                    <a:lumOff val="50000"/>
                  </a:schemeClr>
                </a:solidFill>
                <a:latin typeface="Arial" panose="020B0604020202020204" pitchFamily="34" charset="0"/>
                <a:cs typeface="Arial" panose="020B0604020202020204" pitchFamily="34" charset="0"/>
              </a:rPr>
            </a:br>
            <a:endParaRPr lang="en-GB" sz="1800" cap="non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1FBBED-0BA2-4290-8655-E6E891099746}"/>
              </a:ext>
            </a:extLst>
          </p:cNvPr>
          <p:cNvSpPr>
            <a:spLocks noGrp="1"/>
          </p:cNvSpPr>
          <p:nvPr>
            <p:ph sz="quarter" idx="10"/>
          </p:nvPr>
        </p:nvSpPr>
        <p:spPr>
          <a:xfrm>
            <a:off x="711200" y="1752600"/>
            <a:ext cx="10642600" cy="4876800"/>
          </a:xfrm>
        </p:spPr>
        <p:txBody>
          <a:bodyPr/>
          <a:lstStyle/>
          <a:p>
            <a:pPr marL="457200" indent="-457200">
              <a:buFont typeface="+mj-lt"/>
              <a:buAutoNum type="arabicPeriod" startAt="5"/>
            </a:pPr>
            <a:r>
              <a:rPr lang="en-GB" sz="2000" b="1" dirty="0">
                <a:solidFill>
                  <a:schemeClr val="tx1"/>
                </a:solidFill>
                <a:latin typeface="Arial" panose="020B0604020202020204" pitchFamily="34" charset="0"/>
                <a:cs typeface="Arial" panose="020B0604020202020204" pitchFamily="34" charset="0"/>
              </a:rPr>
              <a:t>Women and Men’s Groups</a:t>
            </a: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Women's and men's groups empower women and promote girls' education.</a:t>
            </a:r>
            <a:endPar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Work toward preventing child labour by enhancing education opportunities</a:t>
            </a: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5"/>
            </a:pPr>
            <a:endParaRPr lang="en-GB" sz="20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5"/>
            </a:pPr>
            <a:r>
              <a:rPr lang="en-GB" sz="2000" b="1" dirty="0">
                <a:solidFill>
                  <a:schemeClr val="tx1"/>
                </a:solidFill>
                <a:latin typeface="Arial" panose="020B0604020202020204" pitchFamily="34" charset="0"/>
                <a:cs typeface="Arial" panose="020B0604020202020204" pitchFamily="34" charset="0"/>
              </a:rPr>
              <a:t>Village Savings and Loans Associations</a:t>
            </a:r>
            <a:endPar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VSLAs empower participants to overcome barriers and control resources.</a:t>
            </a:r>
            <a:endPar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Contribute to preventing child labour by promoting education and financial stability</a:t>
            </a:r>
            <a:endParaRPr lang="en-GB" sz="8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5"/>
            </a:pPr>
            <a:endParaRPr lang="en-GB" sz="2000" b="1"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startAt="5"/>
            </a:pPr>
            <a:r>
              <a:rPr lang="en-GB" sz="2000" b="1" dirty="0">
                <a:solidFill>
                  <a:schemeClr val="tx1"/>
                </a:solidFill>
                <a:latin typeface="Arial" panose="020B0604020202020204" pitchFamily="34" charset="0"/>
                <a:cs typeface="Arial" panose="020B0604020202020204" pitchFamily="34" charset="0"/>
              </a:rPr>
              <a:t>Artisanal Small Miners Associations</a:t>
            </a: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Associations like Karamoja Miners Association and Busia United Small Scale Miners Association engage in community-level efforts.</a:t>
            </a:r>
            <a:endPar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Collaborate to raise awareness about child labour's negative impacts, promote education, and support children's rights</a:t>
            </a:r>
            <a:endParaRPr lang="en-GB" sz="800" b="1" dirty="0">
              <a:solidFill>
                <a:schemeClr val="tx1"/>
              </a:solidFill>
              <a:latin typeface="Arial" panose="020B0604020202020204" pitchFamily="34" charset="0"/>
              <a:cs typeface="Arial" panose="020B0604020202020204" pitchFamily="34" charset="0"/>
            </a:endParaRPr>
          </a:p>
          <a:p>
            <a:pPr indent="-285750">
              <a:buSzPts val="1000"/>
              <a:buFont typeface="Symbol" panose="05050102010706020507" pitchFamily="18" charset="2"/>
              <a:buChar char=""/>
              <a:tabLst>
                <a:tab pos="914400" algn="l"/>
              </a:tabLst>
            </a:pPr>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6243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1D6D32-D7A5-48AB-AAF0-31579A5B0478}"/>
              </a:ext>
            </a:extLst>
          </p:cNvPr>
          <p:cNvSpPr>
            <a:spLocks noGrp="1"/>
          </p:cNvSpPr>
          <p:nvPr>
            <p:ph type="title"/>
          </p:nvPr>
        </p:nvSpPr>
        <p:spPr/>
        <p:txBody>
          <a:bodyPr/>
          <a:lstStyle/>
          <a:p>
            <a:r>
              <a:rPr lang="en-GB" sz="4400" dirty="0"/>
              <a:t>Informal Sector discussions</a:t>
            </a:r>
          </a:p>
        </p:txBody>
      </p:sp>
      <p:sp>
        <p:nvSpPr>
          <p:cNvPr id="5" name="Text Placeholder 4">
            <a:extLst>
              <a:ext uri="{FF2B5EF4-FFF2-40B4-BE49-F238E27FC236}">
                <a16:creationId xmlns:a16="http://schemas.microsoft.com/office/drawing/2014/main" id="{4E2582EE-38F9-4205-99D9-CB5D2157FB83}"/>
              </a:ext>
            </a:extLst>
          </p:cNvPr>
          <p:cNvSpPr>
            <a:spLocks noGrp="1"/>
          </p:cNvSpPr>
          <p:nvPr>
            <p:ph type="body" sz="quarter" idx="11"/>
          </p:nvPr>
        </p:nvSpPr>
        <p:spPr>
          <a:xfrm>
            <a:off x="1219200" y="4647398"/>
            <a:ext cx="6629400" cy="915202"/>
          </a:xfrm>
        </p:spPr>
        <p:txBody>
          <a:bodyPr>
            <a:normAutofit/>
          </a:bodyPr>
          <a:lstStyle/>
          <a:p>
            <a:r>
              <a:rPr lang="en-GB" sz="2000" dirty="0"/>
              <a:t>Key Issues, Resolutions and Action Plans : </a:t>
            </a:r>
          </a:p>
          <a:p>
            <a:r>
              <a:rPr lang="en-GB" sz="2000" dirty="0"/>
              <a:t>August 21/22, 2023</a:t>
            </a:r>
          </a:p>
          <a:p>
            <a:endParaRPr lang="en-GB" sz="2000" dirty="0"/>
          </a:p>
          <a:p>
            <a:endParaRPr lang="en-GB" sz="2000" dirty="0"/>
          </a:p>
        </p:txBody>
      </p:sp>
    </p:spTree>
    <p:extLst>
      <p:ext uri="{BB962C8B-B14F-4D97-AF65-F5344CB8AC3E}">
        <p14:creationId xmlns:p14="http://schemas.microsoft.com/office/powerpoint/2010/main" val="4068917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51522E-6814-4F18-9481-26B28F91C34E}"/>
              </a:ext>
            </a:extLst>
          </p:cNvPr>
          <p:cNvSpPr>
            <a:spLocks noGrp="1"/>
          </p:cNvSpPr>
          <p:nvPr>
            <p:ph type="title"/>
          </p:nvPr>
        </p:nvSpPr>
        <p:spPr/>
        <p:txBody>
          <a:bodyPr anchor="ctr"/>
          <a:lstStyle/>
          <a:p>
            <a:r>
              <a:rPr lang="en-GB" sz="4000" dirty="0"/>
              <a:t>Emerging Issues from the discussion</a:t>
            </a:r>
          </a:p>
        </p:txBody>
      </p:sp>
      <p:sp>
        <p:nvSpPr>
          <p:cNvPr id="2" name="Content Placeholder 1">
            <a:extLst>
              <a:ext uri="{FF2B5EF4-FFF2-40B4-BE49-F238E27FC236}">
                <a16:creationId xmlns:a16="http://schemas.microsoft.com/office/drawing/2014/main" id="{E574B9C1-F04A-485B-9358-D267B124375B}"/>
              </a:ext>
            </a:extLst>
          </p:cNvPr>
          <p:cNvSpPr>
            <a:spLocks noGrp="1"/>
          </p:cNvSpPr>
          <p:nvPr>
            <p:ph sz="quarter" idx="10"/>
          </p:nvPr>
        </p:nvSpPr>
        <p:spPr/>
        <p:txBody>
          <a:bodyPr/>
          <a:lstStyle/>
          <a:p>
            <a:endParaRPr lang="en-GB"/>
          </a:p>
        </p:txBody>
      </p:sp>
    </p:spTree>
    <p:extLst>
      <p:ext uri="{BB962C8B-B14F-4D97-AF65-F5344CB8AC3E}">
        <p14:creationId xmlns:p14="http://schemas.microsoft.com/office/powerpoint/2010/main" val="4092632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 14"/>
          <p:cNvPicPr>
            <a:picLocks noChangeAspect="1"/>
          </p:cNvPicPr>
          <p:nvPr/>
        </p:nvPicPr>
        <p:blipFill>
          <a:blip r:embed="rId3"/>
          <a:srcRect t="4448" b="4448"/>
          <a:stretch/>
        </p:blipFill>
        <p:spPr>
          <a:xfrm>
            <a:off x="0" y="0"/>
            <a:ext cx="12420600" cy="6858000"/>
          </a:xfrm>
          <a:prstGeom prst="rect">
            <a:avLst/>
          </a:prstGeom>
        </p:spPr>
      </p:pic>
      <p:sp>
        <p:nvSpPr>
          <p:cNvPr id="14" name="Rectangle 21"/>
          <p:cNvSpPr>
            <a:spLocks noChangeArrowheads="1"/>
          </p:cNvSpPr>
          <p:nvPr/>
        </p:nvSpPr>
        <p:spPr bwMode="auto">
          <a:xfrm>
            <a:off x="1981201" y="2743200"/>
            <a:ext cx="4149725" cy="3048000"/>
          </a:xfrm>
          <a:prstGeom prst="rect">
            <a:avLst/>
          </a:prstGeom>
          <a:solidFill>
            <a:srgbClr val="92D050"/>
          </a:solidFill>
          <a:ln w="9525">
            <a:noFill/>
            <a:miter lim="800000"/>
            <a:headEnd/>
            <a:tailEnd/>
          </a:ln>
          <a:effectLst>
            <a:outerShdw blurRad="127000" dist="76200" dir="2700000" algn="tl" rotWithShape="0">
              <a:prstClr val="black">
                <a:alpha val="30000"/>
              </a:prstClr>
            </a:outerShdw>
          </a:effectLst>
        </p:spPr>
        <p:txBody>
          <a:bodyPr wrap="none" anchor="ctr">
            <a:prstTxWarp prst="textNoShape">
              <a:avLst/>
            </a:prstTxWarp>
          </a:bodyPr>
          <a:lstStyle/>
          <a:p>
            <a:pPr lvl="0"/>
            <a:endParaRPr lang="en-US" dirty="0"/>
          </a:p>
        </p:txBody>
      </p:sp>
      <p:sp>
        <p:nvSpPr>
          <p:cNvPr id="11" name="Textplatzhalter 4"/>
          <p:cNvSpPr txBox="1">
            <a:spLocks/>
          </p:cNvSpPr>
          <p:nvPr/>
        </p:nvSpPr>
        <p:spPr>
          <a:xfrm>
            <a:off x="2362200" y="4343400"/>
            <a:ext cx="3429000" cy="1143000"/>
          </a:xfrm>
          <a:prstGeom prst="rect">
            <a:avLst/>
          </a:prstGeom>
        </p:spPr>
        <p:txBody>
          <a:bodyPr vert="horz" lIns="0" tIns="0" rIns="0" bIns="0" rtlCol="0">
            <a:normAutofit/>
          </a:bodyPr>
          <a:lstStyle>
            <a:defPPr>
              <a:defRPr lang="en-US"/>
            </a:defPPr>
            <a:lvl1pPr indent="0">
              <a:spcBef>
                <a:spcPct val="20000"/>
              </a:spcBef>
              <a:buClr>
                <a:srgbClr val="53A6FF"/>
              </a:buClr>
              <a:buSzPct val="100000"/>
              <a:buFont typeface="Arial"/>
              <a:buNone/>
              <a:defRPr sz="2400" b="1" i="0" cap="all" baseline="0">
                <a:solidFill>
                  <a:schemeClr val="bg1"/>
                </a:solidFill>
                <a:latin typeface="Arial"/>
                <a:cs typeface="Arial"/>
              </a:defRPr>
            </a:lvl1pPr>
            <a:lvl2pPr marL="742950" indent="-285750">
              <a:spcBef>
                <a:spcPct val="20000"/>
              </a:spcBef>
              <a:buSzPct val="100000"/>
              <a:buFont typeface="Symbol" charset="2"/>
              <a:buChar char="-"/>
              <a:defRPr>
                <a:solidFill>
                  <a:schemeClr val="tx1">
                    <a:lumMod val="75000"/>
                    <a:lumOff val="25000"/>
                  </a:schemeClr>
                </a:solidFill>
                <a:latin typeface="Arial"/>
                <a:cs typeface="Arial"/>
              </a:defRPr>
            </a:lvl2pPr>
            <a:lvl3pPr marL="1143000" indent="-228600">
              <a:spcBef>
                <a:spcPct val="20000"/>
              </a:spcBef>
              <a:buSzPct val="100000"/>
              <a:buFont typeface="Symbol" charset="2"/>
              <a:buChar char="-"/>
              <a:defRPr sz="1600">
                <a:solidFill>
                  <a:schemeClr val="tx1">
                    <a:lumMod val="75000"/>
                    <a:lumOff val="25000"/>
                  </a:schemeClr>
                </a:solidFill>
                <a:latin typeface="Arial"/>
                <a:cs typeface="Arial"/>
              </a:defRPr>
            </a:lvl3pPr>
            <a:lvl4pPr marL="1600200" indent="-228600">
              <a:spcBef>
                <a:spcPct val="20000"/>
              </a:spcBef>
              <a:buSzPct val="100000"/>
              <a:buFont typeface="Symbol" charset="2"/>
              <a:buChar char="-"/>
              <a:defRPr sz="1200">
                <a:solidFill>
                  <a:schemeClr val="tx1">
                    <a:lumMod val="75000"/>
                    <a:lumOff val="25000"/>
                  </a:schemeClr>
                </a:solidFill>
                <a:latin typeface="Arial"/>
                <a:cs typeface="Arial"/>
              </a:defRPr>
            </a:lvl4pPr>
            <a:lvl5pPr marL="2057400" indent="-228600">
              <a:spcBef>
                <a:spcPct val="20000"/>
              </a:spcBef>
              <a:buSzPct val="100000"/>
              <a:buFont typeface="Symbol" charset="2"/>
              <a:buChar char="-"/>
              <a:defRPr sz="1200">
                <a:solidFill>
                  <a:schemeClr val="tx1">
                    <a:lumMod val="75000"/>
                    <a:lumOff val="25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What are children’s rights?</a:t>
            </a:r>
          </a:p>
        </p:txBody>
      </p:sp>
      <p:pic>
        <p:nvPicPr>
          <p:cNvPr id="4" name="Bild 3" descr="session0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1320800" cy="1270000"/>
          </a:xfrm>
          <a:prstGeom prst="rect">
            <a:avLst/>
          </a:prstGeom>
        </p:spPr>
      </p:pic>
      <p:sp>
        <p:nvSpPr>
          <p:cNvPr id="17" name="Textfeld 16"/>
          <p:cNvSpPr txBox="1"/>
          <p:nvPr/>
        </p:nvSpPr>
        <p:spPr>
          <a:xfrm>
            <a:off x="2313261" y="2925826"/>
            <a:ext cx="1089385" cy="346364"/>
          </a:xfrm>
          <a:prstGeom prst="rect">
            <a:avLst/>
          </a:prstGeom>
          <a:noFill/>
        </p:spPr>
        <p:txBody>
          <a:bodyPr wrap="square" lIns="0" tIns="0" rIns="0" bIns="0" rtlCol="0" anchor="b" anchorCtr="0">
            <a:noAutofit/>
          </a:bodyPr>
          <a:lstStyle/>
          <a:p>
            <a:pPr algn="l"/>
            <a:r>
              <a:rPr lang="de-DE" sz="1400" b="1" dirty="0">
                <a:solidFill>
                  <a:schemeClr val="bg1"/>
                </a:solidFill>
                <a:latin typeface="Arial"/>
                <a:cs typeface="Arial"/>
              </a:rPr>
              <a:t>SESSION</a:t>
            </a:r>
          </a:p>
        </p:txBody>
      </p:sp>
      <p:pic>
        <p:nvPicPr>
          <p:cNvPr id="23" name="Bild 22" descr="Palm_darker-blue.png"/>
          <p:cNvPicPr>
            <a:picLocks noChangeAspect="1"/>
          </p:cNvPicPr>
          <p:nvPr/>
        </p:nvPicPr>
        <p:blipFill>
          <a:blip r:embed="rId5">
            <a:lum bright="70000" contrast="-70000"/>
            <a:alphaModFix amt="40000"/>
            <a:extLst>
              <a:ext uri="{28A0092B-C50C-407E-A947-70E740481C1C}">
                <a14:useLocalDpi xmlns:a14="http://schemas.microsoft.com/office/drawing/2010/main" val="0"/>
              </a:ext>
            </a:extLst>
          </a:blip>
          <a:stretch>
            <a:fillRect/>
          </a:stretch>
        </p:blipFill>
        <p:spPr>
          <a:xfrm rot="14584490" flipH="1">
            <a:off x="4560484" y="2805438"/>
            <a:ext cx="1158137" cy="1406452"/>
          </a:xfrm>
          <a:prstGeom prst="rect">
            <a:avLst/>
          </a:prstGeom>
          <a:scene3d>
            <a:camera prst="orthographicFront">
              <a:rot lat="0" lon="300000" rev="0"/>
            </a:camera>
            <a:lightRig rig="threePt" dir="t"/>
          </a:scene3d>
        </p:spPr>
      </p:pic>
    </p:spTree>
    <p:extLst>
      <p:ext uri="{BB962C8B-B14F-4D97-AF65-F5344CB8AC3E}">
        <p14:creationId xmlns:p14="http://schemas.microsoft.com/office/powerpoint/2010/main" val="880078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838200" y="1619351"/>
            <a:ext cx="3810000" cy="1227445"/>
          </a:xfrm>
          <a:prstGeom prst="rect">
            <a:avLst/>
          </a:prstGeom>
        </p:spPr>
        <p:txBody>
          <a:bodyPr anchor="t">
            <a:noAutofit/>
          </a:bodyPr>
          <a:lstStyle/>
          <a:p>
            <a:pPr>
              <a:lnSpc>
                <a:spcPct val="90000"/>
              </a:lnSpc>
            </a:pPr>
            <a:r>
              <a:rPr lang="en-US" dirty="0">
                <a:latin typeface="Arial" pitchFamily="34" charset="0"/>
                <a:cs typeface="Arial" pitchFamily="34" charset="0"/>
              </a:rPr>
              <a:t>CHILD RIGHTS LENS</a:t>
            </a:r>
            <a:br>
              <a:rPr lang="de-DE" dirty="0">
                <a:latin typeface="Arial" pitchFamily="34" charset="0"/>
                <a:cs typeface="Arial" pitchFamily="34" charset="0"/>
              </a:rPr>
            </a:br>
            <a:br>
              <a:rPr lang="de-DE" dirty="0">
                <a:latin typeface="Arial" pitchFamily="34" charset="0"/>
                <a:cs typeface="Arial" pitchFamily="34" charset="0"/>
              </a:rPr>
            </a:br>
            <a:endParaRPr lang="en-GB" dirty="0"/>
          </a:p>
        </p:txBody>
      </p:sp>
      <p:sp>
        <p:nvSpPr>
          <p:cNvPr id="4" name="Textfeld 3"/>
          <p:cNvSpPr txBox="1"/>
          <p:nvPr/>
        </p:nvSpPr>
        <p:spPr>
          <a:xfrm>
            <a:off x="9879263" y="-347579"/>
            <a:ext cx="184666" cy="369332"/>
          </a:xfrm>
          <a:prstGeom prst="rect">
            <a:avLst/>
          </a:prstGeom>
          <a:noFill/>
        </p:spPr>
        <p:txBody>
          <a:bodyPr wrap="none" rtlCol="0">
            <a:spAutoFit/>
          </a:bodyPr>
          <a:lstStyle/>
          <a:p>
            <a:endParaRPr lang="de-DE"/>
          </a:p>
        </p:txBody>
      </p:sp>
      <p:pic>
        <p:nvPicPr>
          <p:cNvPr id="8" name="Picture Placeholder 5" descr="shutterstock_62824108.jpg"/>
          <p:cNvPicPr>
            <a:picLocks noChangeAspect="1"/>
          </p:cNvPicPr>
          <p:nvPr/>
        </p:nvPicPr>
        <p:blipFill>
          <a:blip r:embed="rId3" cstate="print"/>
          <a:srcRect t="49422" b="3035"/>
          <a:stretch>
            <a:fillRect/>
          </a:stretch>
        </p:blipFill>
        <p:spPr>
          <a:xfrm>
            <a:off x="5248023" y="3412611"/>
            <a:ext cx="5496177" cy="2530989"/>
          </a:xfrm>
          <a:prstGeom prst="rect">
            <a:avLst/>
          </a:prstGeom>
        </p:spPr>
      </p:pic>
      <p:pic>
        <p:nvPicPr>
          <p:cNvPr id="11" name="Picture Placeholder 5" descr="shutterstock_62824108.jpg"/>
          <p:cNvPicPr>
            <a:picLocks noChangeAspect="1"/>
          </p:cNvPicPr>
          <p:nvPr/>
        </p:nvPicPr>
        <p:blipFill>
          <a:blip r:embed="rId3" cstate="print"/>
          <a:srcRect t="3530" b="50344"/>
          <a:stretch>
            <a:fillRect/>
          </a:stretch>
        </p:blipFill>
        <p:spPr>
          <a:xfrm>
            <a:off x="5368591" y="1066800"/>
            <a:ext cx="5375609" cy="2441625"/>
          </a:xfrm>
          <a:prstGeom prst="rect">
            <a:avLst/>
          </a:prstGeom>
        </p:spPr>
      </p:pic>
      <p:sp>
        <p:nvSpPr>
          <p:cNvPr id="12" name="Titel 1"/>
          <p:cNvSpPr txBox="1">
            <a:spLocks/>
          </p:cNvSpPr>
          <p:nvPr/>
        </p:nvSpPr>
        <p:spPr>
          <a:xfrm>
            <a:off x="7103894" y="2898824"/>
            <a:ext cx="1905000" cy="762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en-US" sz="2400" dirty="0">
                <a:solidFill>
                  <a:schemeClr val="tx1">
                    <a:lumMod val="65000"/>
                    <a:lumOff val="35000"/>
                  </a:schemeClr>
                </a:solidFill>
                <a:latin typeface="Arial" pitchFamily="34" charset="0"/>
                <a:cs typeface="Arial" pitchFamily="34" charset="0"/>
              </a:rPr>
              <a:t>What is </a:t>
            </a:r>
            <a:br>
              <a:rPr lang="en-US" sz="2400" dirty="0">
                <a:solidFill>
                  <a:schemeClr val="tx1">
                    <a:lumMod val="65000"/>
                    <a:lumOff val="35000"/>
                  </a:schemeClr>
                </a:solidFill>
                <a:latin typeface="Arial" pitchFamily="34" charset="0"/>
                <a:cs typeface="Arial" pitchFamily="34" charset="0"/>
              </a:rPr>
            </a:br>
            <a:r>
              <a:rPr lang="en-US" sz="2400" dirty="0">
                <a:solidFill>
                  <a:schemeClr val="tx1">
                    <a:lumMod val="65000"/>
                    <a:lumOff val="35000"/>
                  </a:schemeClr>
                </a:solidFill>
                <a:latin typeface="Arial" pitchFamily="34" charset="0"/>
                <a:cs typeface="Arial" pitchFamily="34" charset="0"/>
              </a:rPr>
              <a:t>a child?</a:t>
            </a:r>
            <a:br>
              <a:rPr lang="en-US" sz="2400" dirty="0">
                <a:solidFill>
                  <a:schemeClr val="tx1">
                    <a:lumMod val="65000"/>
                    <a:lumOff val="35000"/>
                  </a:schemeClr>
                </a:solidFill>
                <a:latin typeface="Arial" pitchFamily="34" charset="0"/>
                <a:cs typeface="Arial" pitchFamily="34" charset="0"/>
              </a:rPr>
            </a:br>
            <a:endParaRPr lang="en-GB" sz="2400" dirty="0">
              <a:solidFill>
                <a:schemeClr val="tx1">
                  <a:lumMod val="65000"/>
                  <a:lumOff val="35000"/>
                </a:schemeClr>
              </a:solidFill>
            </a:endParaRPr>
          </a:p>
        </p:txBody>
      </p:sp>
      <p:sp>
        <p:nvSpPr>
          <p:cNvPr id="2" name="Rectangle 1">
            <a:extLst>
              <a:ext uri="{FF2B5EF4-FFF2-40B4-BE49-F238E27FC236}">
                <a16:creationId xmlns:a16="http://schemas.microsoft.com/office/drawing/2014/main" id="{654599BB-9823-4B61-9548-C5BAE5C26575}"/>
              </a:ext>
            </a:extLst>
          </p:cNvPr>
          <p:cNvSpPr/>
          <p:nvPr/>
        </p:nvSpPr>
        <p:spPr>
          <a:xfrm>
            <a:off x="716056" y="3508425"/>
            <a:ext cx="4531968" cy="1569660"/>
          </a:xfrm>
          <a:prstGeom prst="rect">
            <a:avLst/>
          </a:prstGeom>
        </p:spPr>
        <p:txBody>
          <a:bodyPr wrap="square">
            <a:spAutoFit/>
          </a:bodyPr>
          <a:lstStyle/>
          <a:p>
            <a:r>
              <a:rPr lang="en-US" sz="2400" dirty="0">
                <a:hlinkClick r:id="rId4"/>
              </a:rPr>
              <a:t>VIDEO: </a:t>
            </a:r>
          </a:p>
          <a:p>
            <a:r>
              <a:rPr lang="en-US" sz="2400" dirty="0">
                <a:hlinkClick r:id="rId4"/>
              </a:rPr>
              <a:t>https://www.youtube.com/watch?v=COjVj9czgrY</a:t>
            </a:r>
            <a:endParaRPr lang="en-US" sz="2400" dirty="0"/>
          </a:p>
          <a:p>
            <a:endParaRPr lang="en-US" sz="2400" dirty="0"/>
          </a:p>
        </p:txBody>
      </p:sp>
    </p:spTree>
    <p:extLst>
      <p:ext uri="{BB962C8B-B14F-4D97-AF65-F5344CB8AC3E}">
        <p14:creationId xmlns:p14="http://schemas.microsoft.com/office/powerpoint/2010/main" val="1070814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Oval 43"/>
          <p:cNvSpPr/>
          <p:nvPr/>
        </p:nvSpPr>
        <p:spPr>
          <a:xfrm>
            <a:off x="1981200" y="3505200"/>
            <a:ext cx="2743200" cy="2743200"/>
          </a:xfrm>
          <a:prstGeom prst="ellipse">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
        <p:nvSpPr>
          <p:cNvPr id="49" name="Oval 48"/>
          <p:cNvSpPr/>
          <p:nvPr/>
        </p:nvSpPr>
        <p:spPr>
          <a:xfrm>
            <a:off x="7391400" y="3505200"/>
            <a:ext cx="2743200" cy="2743200"/>
          </a:xfrm>
          <a:prstGeom prst="ellipse">
            <a:avLst/>
          </a:prstGeom>
          <a:solidFill>
            <a:srgbClr val="CC006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
        <p:nvSpPr>
          <p:cNvPr id="54" name="Oval 53"/>
          <p:cNvSpPr/>
          <p:nvPr/>
        </p:nvSpPr>
        <p:spPr>
          <a:xfrm>
            <a:off x="7391400" y="457200"/>
            <a:ext cx="2743200" cy="2743200"/>
          </a:xfrm>
          <a:prstGeom prst="ellipse">
            <a:avLst/>
          </a:prstGeom>
          <a:solidFill>
            <a:srgbClr val="FFF10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
        <p:nvSpPr>
          <p:cNvPr id="42" name="Oval 41"/>
          <p:cNvSpPr/>
          <p:nvPr/>
        </p:nvSpPr>
        <p:spPr>
          <a:xfrm>
            <a:off x="1981200" y="457200"/>
            <a:ext cx="2743200" cy="2743200"/>
          </a:xfrm>
          <a:prstGeom prst="ellipse">
            <a:avLst/>
          </a:prstGeom>
          <a:solidFill>
            <a:srgbClr val="73B63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
        <p:nvSpPr>
          <p:cNvPr id="9" name="Titel 1"/>
          <p:cNvSpPr txBox="1">
            <a:spLocks/>
          </p:cNvSpPr>
          <p:nvPr/>
        </p:nvSpPr>
        <p:spPr>
          <a:xfrm>
            <a:off x="4800600" y="228600"/>
            <a:ext cx="2590800" cy="1143000"/>
          </a:xfrm>
          <a:prstGeom prst="rect">
            <a:avLst/>
          </a:prstGeom>
        </p:spPr>
        <p:txBody>
          <a:bodyPr lIns="0" bIns="0">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en-GB" sz="3200" dirty="0"/>
              <a:t>CHILDREN’S RIGHTS</a:t>
            </a:r>
          </a:p>
        </p:txBody>
      </p:sp>
      <p:sp>
        <p:nvSpPr>
          <p:cNvPr id="19" name="Titel 1"/>
          <p:cNvSpPr txBox="1">
            <a:spLocks/>
          </p:cNvSpPr>
          <p:nvPr/>
        </p:nvSpPr>
        <p:spPr>
          <a:xfrm>
            <a:off x="2133601" y="1600200"/>
            <a:ext cx="2514601" cy="4572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800" dirty="0">
                <a:solidFill>
                  <a:schemeClr val="bg1"/>
                </a:solidFill>
                <a:latin typeface="Arial" pitchFamily="34" charset="0"/>
                <a:cs typeface="Arial" pitchFamily="34" charset="0"/>
              </a:rPr>
              <a:t>SURVIVAL</a:t>
            </a:r>
            <a:endParaRPr lang="en-GB" sz="1800" dirty="0">
              <a:solidFill>
                <a:schemeClr val="bg1"/>
              </a:solidFill>
            </a:endParaRPr>
          </a:p>
        </p:txBody>
      </p:sp>
      <p:sp>
        <p:nvSpPr>
          <p:cNvPr id="22" name="Titel 1"/>
          <p:cNvSpPr txBox="1">
            <a:spLocks/>
          </p:cNvSpPr>
          <p:nvPr/>
        </p:nvSpPr>
        <p:spPr>
          <a:xfrm>
            <a:off x="2133601" y="4648200"/>
            <a:ext cx="2514601" cy="4572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800" dirty="0">
                <a:solidFill>
                  <a:schemeClr val="bg1"/>
                </a:solidFill>
                <a:latin typeface="Arial" pitchFamily="34" charset="0"/>
                <a:cs typeface="Arial" pitchFamily="34" charset="0"/>
              </a:rPr>
              <a:t>PARTICIPATION</a:t>
            </a:r>
            <a:endParaRPr lang="en-GB" sz="1800" dirty="0">
              <a:solidFill>
                <a:schemeClr val="bg1"/>
              </a:solidFill>
            </a:endParaRPr>
          </a:p>
        </p:txBody>
      </p:sp>
      <p:sp>
        <p:nvSpPr>
          <p:cNvPr id="23" name="Titel 1"/>
          <p:cNvSpPr txBox="1">
            <a:spLocks/>
          </p:cNvSpPr>
          <p:nvPr/>
        </p:nvSpPr>
        <p:spPr>
          <a:xfrm>
            <a:off x="7543801" y="4648200"/>
            <a:ext cx="2514601" cy="4572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800" dirty="0">
                <a:solidFill>
                  <a:schemeClr val="bg1"/>
                </a:solidFill>
                <a:latin typeface="Arial" pitchFamily="34" charset="0"/>
                <a:cs typeface="Arial" pitchFamily="34" charset="0"/>
              </a:rPr>
              <a:t>PROTECTION</a:t>
            </a:r>
            <a:endParaRPr lang="en-GB" sz="1800" dirty="0">
              <a:solidFill>
                <a:schemeClr val="bg1"/>
              </a:solidFill>
            </a:endParaRPr>
          </a:p>
        </p:txBody>
      </p:sp>
      <p:sp>
        <p:nvSpPr>
          <p:cNvPr id="24" name="Titel 1"/>
          <p:cNvSpPr txBox="1">
            <a:spLocks/>
          </p:cNvSpPr>
          <p:nvPr/>
        </p:nvSpPr>
        <p:spPr>
          <a:xfrm>
            <a:off x="7543801" y="1600200"/>
            <a:ext cx="2514601" cy="4572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800" dirty="0">
                <a:solidFill>
                  <a:schemeClr val="bg1"/>
                </a:solidFill>
                <a:latin typeface="Arial" pitchFamily="34" charset="0"/>
                <a:cs typeface="Arial" pitchFamily="34" charset="0"/>
              </a:rPr>
              <a:t>DEVELOPMENT</a:t>
            </a:r>
            <a:endParaRPr lang="en-GB" sz="1800" dirty="0">
              <a:solidFill>
                <a:schemeClr val="bg1"/>
              </a:solidFill>
            </a:endParaRPr>
          </a:p>
        </p:txBody>
      </p:sp>
      <p:sp>
        <p:nvSpPr>
          <p:cNvPr id="25" name="Titel 1"/>
          <p:cNvSpPr txBox="1">
            <a:spLocks/>
          </p:cNvSpPr>
          <p:nvPr/>
        </p:nvSpPr>
        <p:spPr>
          <a:xfrm>
            <a:off x="2362201" y="1143000"/>
            <a:ext cx="761999" cy="381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Life</a:t>
            </a:r>
            <a:endParaRPr lang="en-GB" sz="1200" b="0" cap="none" dirty="0">
              <a:solidFill>
                <a:schemeClr val="bg1"/>
              </a:solidFill>
            </a:endParaRPr>
          </a:p>
        </p:txBody>
      </p:sp>
      <p:sp>
        <p:nvSpPr>
          <p:cNvPr id="27" name="Titel 1"/>
          <p:cNvSpPr txBox="1">
            <a:spLocks/>
          </p:cNvSpPr>
          <p:nvPr/>
        </p:nvSpPr>
        <p:spPr>
          <a:xfrm>
            <a:off x="2971801" y="838200"/>
            <a:ext cx="761999" cy="381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Food</a:t>
            </a:r>
            <a:endParaRPr lang="en-GB" sz="1200" b="0" cap="none" dirty="0">
              <a:solidFill>
                <a:schemeClr val="bg1"/>
              </a:solidFill>
            </a:endParaRPr>
          </a:p>
        </p:txBody>
      </p:sp>
      <p:sp>
        <p:nvSpPr>
          <p:cNvPr id="28" name="Titel 1"/>
          <p:cNvSpPr txBox="1">
            <a:spLocks/>
          </p:cNvSpPr>
          <p:nvPr/>
        </p:nvSpPr>
        <p:spPr>
          <a:xfrm>
            <a:off x="3505201" y="1143000"/>
            <a:ext cx="761999" cy="381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Water</a:t>
            </a:r>
            <a:endParaRPr lang="en-GB" sz="1200" b="0" cap="none" dirty="0">
              <a:solidFill>
                <a:schemeClr val="bg1"/>
              </a:solidFill>
            </a:endParaRPr>
          </a:p>
        </p:txBody>
      </p:sp>
      <p:sp>
        <p:nvSpPr>
          <p:cNvPr id="29" name="Titel 1"/>
          <p:cNvSpPr txBox="1">
            <a:spLocks/>
          </p:cNvSpPr>
          <p:nvPr/>
        </p:nvSpPr>
        <p:spPr>
          <a:xfrm>
            <a:off x="3429000" y="2057400"/>
            <a:ext cx="1066800" cy="381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Sanitation</a:t>
            </a:r>
            <a:endParaRPr lang="en-GB" sz="1200" b="0" cap="none" dirty="0">
              <a:solidFill>
                <a:schemeClr val="bg1"/>
              </a:solidFill>
            </a:endParaRPr>
          </a:p>
        </p:txBody>
      </p:sp>
      <p:sp>
        <p:nvSpPr>
          <p:cNvPr id="30" name="Titel 1"/>
          <p:cNvSpPr txBox="1">
            <a:spLocks/>
          </p:cNvSpPr>
          <p:nvPr/>
        </p:nvSpPr>
        <p:spPr>
          <a:xfrm>
            <a:off x="2133600" y="1981200"/>
            <a:ext cx="1066800" cy="381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Health</a:t>
            </a:r>
            <a:endParaRPr lang="en-GB" sz="1200" b="0" cap="none" dirty="0">
              <a:solidFill>
                <a:schemeClr val="bg1"/>
              </a:solidFill>
            </a:endParaRPr>
          </a:p>
        </p:txBody>
      </p:sp>
      <p:sp>
        <p:nvSpPr>
          <p:cNvPr id="31" name="Titel 1"/>
          <p:cNvSpPr txBox="1">
            <a:spLocks/>
          </p:cNvSpPr>
          <p:nvPr/>
        </p:nvSpPr>
        <p:spPr>
          <a:xfrm>
            <a:off x="2590800" y="2438400"/>
            <a:ext cx="1371600" cy="3048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Medical Care</a:t>
            </a:r>
            <a:endParaRPr lang="en-GB" sz="1200" b="0" cap="none" dirty="0">
              <a:solidFill>
                <a:schemeClr val="bg1"/>
              </a:solidFill>
            </a:endParaRPr>
          </a:p>
        </p:txBody>
      </p:sp>
      <p:sp>
        <p:nvSpPr>
          <p:cNvPr id="32" name="Titel 1"/>
          <p:cNvSpPr txBox="1">
            <a:spLocks/>
          </p:cNvSpPr>
          <p:nvPr/>
        </p:nvSpPr>
        <p:spPr>
          <a:xfrm>
            <a:off x="8839201" y="1219200"/>
            <a:ext cx="1066799" cy="381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Education</a:t>
            </a:r>
            <a:endParaRPr lang="en-GB" sz="1200" b="0" cap="none" dirty="0">
              <a:solidFill>
                <a:schemeClr val="bg1"/>
              </a:solidFill>
            </a:endParaRPr>
          </a:p>
        </p:txBody>
      </p:sp>
      <p:sp>
        <p:nvSpPr>
          <p:cNvPr id="33" name="Titel 1"/>
          <p:cNvSpPr txBox="1">
            <a:spLocks/>
          </p:cNvSpPr>
          <p:nvPr/>
        </p:nvSpPr>
        <p:spPr>
          <a:xfrm>
            <a:off x="7543801" y="1219200"/>
            <a:ext cx="761999" cy="381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Play</a:t>
            </a:r>
            <a:endParaRPr lang="en-GB" sz="1200" b="0" cap="none" dirty="0">
              <a:solidFill>
                <a:schemeClr val="bg1"/>
              </a:solidFill>
            </a:endParaRPr>
          </a:p>
        </p:txBody>
      </p:sp>
      <p:sp>
        <p:nvSpPr>
          <p:cNvPr id="34" name="Titel 1"/>
          <p:cNvSpPr txBox="1">
            <a:spLocks/>
          </p:cNvSpPr>
          <p:nvPr/>
        </p:nvSpPr>
        <p:spPr>
          <a:xfrm>
            <a:off x="8077201" y="2514600"/>
            <a:ext cx="1219199" cy="381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Recreation</a:t>
            </a:r>
            <a:endParaRPr lang="en-GB" sz="1200" b="0" cap="none" dirty="0">
              <a:solidFill>
                <a:schemeClr val="bg1"/>
              </a:solidFill>
            </a:endParaRPr>
          </a:p>
        </p:txBody>
      </p:sp>
      <p:sp>
        <p:nvSpPr>
          <p:cNvPr id="36" name="Titel 1"/>
          <p:cNvSpPr txBox="1">
            <a:spLocks/>
          </p:cNvSpPr>
          <p:nvPr/>
        </p:nvSpPr>
        <p:spPr>
          <a:xfrm>
            <a:off x="8153401" y="762000"/>
            <a:ext cx="1142999" cy="6096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Cultural Activities</a:t>
            </a:r>
            <a:endParaRPr lang="en-GB" sz="1200" b="0" cap="none" dirty="0">
              <a:solidFill>
                <a:schemeClr val="bg1"/>
              </a:solidFill>
            </a:endParaRPr>
          </a:p>
        </p:txBody>
      </p:sp>
      <p:sp>
        <p:nvSpPr>
          <p:cNvPr id="37" name="Titel 1"/>
          <p:cNvSpPr txBox="1">
            <a:spLocks/>
          </p:cNvSpPr>
          <p:nvPr/>
        </p:nvSpPr>
        <p:spPr>
          <a:xfrm>
            <a:off x="7620001" y="2057400"/>
            <a:ext cx="1752599" cy="3048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Standard of Living</a:t>
            </a:r>
            <a:endParaRPr lang="en-GB" sz="1200" b="0" cap="none" dirty="0">
              <a:solidFill>
                <a:schemeClr val="bg1"/>
              </a:solidFill>
            </a:endParaRPr>
          </a:p>
        </p:txBody>
      </p:sp>
      <p:sp>
        <p:nvSpPr>
          <p:cNvPr id="38" name="Titel 1"/>
          <p:cNvSpPr txBox="1">
            <a:spLocks/>
          </p:cNvSpPr>
          <p:nvPr/>
        </p:nvSpPr>
        <p:spPr>
          <a:xfrm>
            <a:off x="8077200" y="3733800"/>
            <a:ext cx="1295400" cy="3048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Discrimination</a:t>
            </a:r>
            <a:endParaRPr lang="en-GB" sz="1200" b="0" cap="none" dirty="0">
              <a:solidFill>
                <a:schemeClr val="bg1"/>
              </a:solidFill>
            </a:endParaRPr>
          </a:p>
        </p:txBody>
      </p:sp>
      <p:sp>
        <p:nvSpPr>
          <p:cNvPr id="39" name="Titel 1"/>
          <p:cNvSpPr txBox="1">
            <a:spLocks/>
          </p:cNvSpPr>
          <p:nvPr/>
        </p:nvSpPr>
        <p:spPr>
          <a:xfrm>
            <a:off x="8991600" y="4038600"/>
            <a:ext cx="990600" cy="3048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Abuse</a:t>
            </a:r>
            <a:endParaRPr lang="en-GB" sz="1200" b="0" cap="none" dirty="0">
              <a:solidFill>
                <a:schemeClr val="bg1"/>
              </a:solidFill>
            </a:endParaRPr>
          </a:p>
        </p:txBody>
      </p:sp>
      <p:sp>
        <p:nvSpPr>
          <p:cNvPr id="40" name="Titel 1"/>
          <p:cNvSpPr txBox="1">
            <a:spLocks/>
          </p:cNvSpPr>
          <p:nvPr/>
        </p:nvSpPr>
        <p:spPr>
          <a:xfrm>
            <a:off x="7543800" y="4038600"/>
            <a:ext cx="1295400" cy="3048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Violance</a:t>
            </a:r>
            <a:endParaRPr lang="en-GB" sz="1200" b="0" cap="none" dirty="0">
              <a:solidFill>
                <a:schemeClr val="bg1"/>
              </a:solidFill>
            </a:endParaRPr>
          </a:p>
        </p:txBody>
      </p:sp>
      <p:sp>
        <p:nvSpPr>
          <p:cNvPr id="41" name="Titel 1"/>
          <p:cNvSpPr txBox="1">
            <a:spLocks/>
          </p:cNvSpPr>
          <p:nvPr/>
        </p:nvSpPr>
        <p:spPr>
          <a:xfrm>
            <a:off x="8839200" y="5029200"/>
            <a:ext cx="1295400" cy="4572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Sexual Exploitation</a:t>
            </a:r>
            <a:endParaRPr lang="en-GB" sz="1200" b="0" cap="none" dirty="0">
              <a:solidFill>
                <a:schemeClr val="bg1"/>
              </a:solidFill>
            </a:endParaRPr>
          </a:p>
        </p:txBody>
      </p:sp>
      <p:sp>
        <p:nvSpPr>
          <p:cNvPr id="43" name="Titel 1"/>
          <p:cNvSpPr txBox="1">
            <a:spLocks/>
          </p:cNvSpPr>
          <p:nvPr/>
        </p:nvSpPr>
        <p:spPr>
          <a:xfrm>
            <a:off x="7543800" y="5029200"/>
            <a:ext cx="1219200" cy="381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Children in armed forces</a:t>
            </a:r>
            <a:endParaRPr lang="en-GB" sz="1200" b="0" cap="none" dirty="0">
              <a:solidFill>
                <a:schemeClr val="bg1"/>
              </a:solidFill>
            </a:endParaRPr>
          </a:p>
        </p:txBody>
      </p:sp>
      <p:sp>
        <p:nvSpPr>
          <p:cNvPr id="45" name="Titel 1"/>
          <p:cNvSpPr txBox="1">
            <a:spLocks/>
          </p:cNvSpPr>
          <p:nvPr/>
        </p:nvSpPr>
        <p:spPr>
          <a:xfrm>
            <a:off x="8077200" y="5715000"/>
            <a:ext cx="990600" cy="3048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Conflict</a:t>
            </a:r>
            <a:endParaRPr lang="en-GB" sz="1200" b="0" cap="none" dirty="0">
              <a:solidFill>
                <a:schemeClr val="bg1"/>
              </a:solidFill>
            </a:endParaRPr>
          </a:p>
        </p:txBody>
      </p:sp>
      <p:sp>
        <p:nvSpPr>
          <p:cNvPr id="46" name="Titel 1"/>
          <p:cNvSpPr txBox="1">
            <a:spLocks/>
          </p:cNvSpPr>
          <p:nvPr/>
        </p:nvSpPr>
        <p:spPr>
          <a:xfrm>
            <a:off x="7543800" y="4343400"/>
            <a:ext cx="990600" cy="3048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Detention</a:t>
            </a:r>
            <a:endParaRPr lang="en-GB" sz="1200" b="0" cap="none" dirty="0">
              <a:solidFill>
                <a:schemeClr val="bg1"/>
              </a:solidFill>
            </a:endParaRPr>
          </a:p>
        </p:txBody>
      </p:sp>
      <p:sp>
        <p:nvSpPr>
          <p:cNvPr id="47" name="Titel 1"/>
          <p:cNvSpPr txBox="1">
            <a:spLocks/>
          </p:cNvSpPr>
          <p:nvPr/>
        </p:nvSpPr>
        <p:spPr>
          <a:xfrm>
            <a:off x="8610600" y="5486400"/>
            <a:ext cx="990600" cy="3048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Refugees</a:t>
            </a:r>
            <a:endParaRPr lang="en-GB" sz="1200" b="0" cap="none" dirty="0">
              <a:solidFill>
                <a:schemeClr val="bg1"/>
              </a:solidFill>
            </a:endParaRPr>
          </a:p>
        </p:txBody>
      </p:sp>
      <p:sp>
        <p:nvSpPr>
          <p:cNvPr id="48" name="Titel 1"/>
          <p:cNvSpPr txBox="1">
            <a:spLocks/>
          </p:cNvSpPr>
          <p:nvPr/>
        </p:nvSpPr>
        <p:spPr>
          <a:xfrm>
            <a:off x="8458200" y="4343400"/>
            <a:ext cx="1447800" cy="3048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Juvenille justice</a:t>
            </a:r>
            <a:endParaRPr lang="en-GB" sz="1200" b="0" cap="none" dirty="0">
              <a:solidFill>
                <a:schemeClr val="bg1"/>
              </a:solidFill>
            </a:endParaRPr>
          </a:p>
        </p:txBody>
      </p:sp>
      <p:sp>
        <p:nvSpPr>
          <p:cNvPr id="50" name="Titel 1"/>
          <p:cNvSpPr txBox="1">
            <a:spLocks/>
          </p:cNvSpPr>
          <p:nvPr/>
        </p:nvSpPr>
        <p:spPr>
          <a:xfrm>
            <a:off x="2895600" y="3733800"/>
            <a:ext cx="914400" cy="381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Views</a:t>
            </a:r>
            <a:endParaRPr lang="en-GB" sz="1200" b="0" cap="none" dirty="0">
              <a:solidFill>
                <a:schemeClr val="bg1"/>
              </a:solidFill>
            </a:endParaRPr>
          </a:p>
        </p:txBody>
      </p:sp>
      <p:sp>
        <p:nvSpPr>
          <p:cNvPr id="51" name="Titel 1"/>
          <p:cNvSpPr txBox="1">
            <a:spLocks/>
          </p:cNvSpPr>
          <p:nvPr/>
        </p:nvSpPr>
        <p:spPr>
          <a:xfrm>
            <a:off x="2895600" y="5638800"/>
            <a:ext cx="914400" cy="3810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Opinion</a:t>
            </a:r>
            <a:endParaRPr lang="en-GB" sz="1200" b="0" cap="none" dirty="0">
              <a:solidFill>
                <a:schemeClr val="bg1"/>
              </a:solidFill>
            </a:endParaRPr>
          </a:p>
        </p:txBody>
      </p:sp>
      <p:sp>
        <p:nvSpPr>
          <p:cNvPr id="52" name="Titel 1"/>
          <p:cNvSpPr txBox="1">
            <a:spLocks/>
          </p:cNvSpPr>
          <p:nvPr/>
        </p:nvSpPr>
        <p:spPr>
          <a:xfrm>
            <a:off x="2514600" y="4191000"/>
            <a:ext cx="1752600" cy="3048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Listen to children</a:t>
            </a:r>
            <a:endParaRPr lang="en-GB" sz="1200" b="0" cap="none" dirty="0">
              <a:solidFill>
                <a:schemeClr val="bg1"/>
              </a:solidFill>
            </a:endParaRPr>
          </a:p>
        </p:txBody>
      </p:sp>
      <p:sp>
        <p:nvSpPr>
          <p:cNvPr id="53" name="Titel 1"/>
          <p:cNvSpPr txBox="1">
            <a:spLocks/>
          </p:cNvSpPr>
          <p:nvPr/>
        </p:nvSpPr>
        <p:spPr>
          <a:xfrm>
            <a:off x="2514600" y="5181600"/>
            <a:ext cx="1752600" cy="3048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200" b="0" cap="none" dirty="0">
                <a:solidFill>
                  <a:schemeClr val="bg1"/>
                </a:solidFill>
                <a:latin typeface="Arial" pitchFamily="34" charset="0"/>
                <a:cs typeface="Arial" pitchFamily="34" charset="0"/>
              </a:rPr>
              <a:t>Role in society</a:t>
            </a:r>
            <a:endParaRPr lang="en-GB" sz="1200" b="0" cap="none" dirty="0">
              <a:solidFill>
                <a:schemeClr val="bg1"/>
              </a:solidFill>
            </a:endParaRPr>
          </a:p>
        </p:txBody>
      </p:sp>
      <p:sp>
        <p:nvSpPr>
          <p:cNvPr id="14" name="Titel 1"/>
          <p:cNvSpPr txBox="1">
            <a:spLocks/>
          </p:cNvSpPr>
          <p:nvPr/>
        </p:nvSpPr>
        <p:spPr>
          <a:xfrm>
            <a:off x="4495801" y="2943741"/>
            <a:ext cx="3113505" cy="9144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800" dirty="0">
                <a:solidFill>
                  <a:schemeClr val="tx1">
                    <a:lumMod val="65000"/>
                    <a:lumOff val="35000"/>
                  </a:schemeClr>
                </a:solidFill>
                <a:latin typeface="Arial" pitchFamily="34" charset="0"/>
                <a:cs typeface="Arial" pitchFamily="34" charset="0"/>
              </a:rPr>
              <a:t>BUSINESS CAN </a:t>
            </a:r>
            <a:br>
              <a:rPr lang="de-DE" sz="1800" dirty="0">
                <a:solidFill>
                  <a:schemeClr val="tx1">
                    <a:lumMod val="65000"/>
                    <a:lumOff val="35000"/>
                  </a:schemeClr>
                </a:solidFill>
                <a:latin typeface="Arial" pitchFamily="34" charset="0"/>
                <a:cs typeface="Arial" pitchFamily="34" charset="0"/>
              </a:rPr>
            </a:br>
            <a:r>
              <a:rPr lang="de-DE" sz="1800" dirty="0">
                <a:solidFill>
                  <a:schemeClr val="tx1">
                    <a:lumMod val="65000"/>
                    <a:lumOff val="35000"/>
                  </a:schemeClr>
                </a:solidFill>
                <a:latin typeface="Arial" pitchFamily="34" charset="0"/>
                <a:cs typeface="Arial" pitchFamily="34" charset="0"/>
              </a:rPr>
              <a:t>IMPACT ON </a:t>
            </a:r>
            <a:br>
              <a:rPr lang="de-DE" sz="1800" dirty="0">
                <a:solidFill>
                  <a:schemeClr val="tx1">
                    <a:lumMod val="65000"/>
                    <a:lumOff val="35000"/>
                  </a:schemeClr>
                </a:solidFill>
                <a:latin typeface="Arial" pitchFamily="34" charset="0"/>
                <a:cs typeface="Arial" pitchFamily="34" charset="0"/>
              </a:rPr>
            </a:br>
            <a:r>
              <a:rPr lang="de-DE" sz="1800" dirty="0">
                <a:solidFill>
                  <a:schemeClr val="tx1">
                    <a:lumMod val="65000"/>
                    <a:lumOff val="35000"/>
                  </a:schemeClr>
                </a:solidFill>
                <a:latin typeface="Arial" pitchFamily="34" charset="0"/>
                <a:cs typeface="Arial" pitchFamily="34" charset="0"/>
              </a:rPr>
              <a:t>THESE RIGHTS</a:t>
            </a:r>
            <a:endParaRPr lang="en-GB" sz="1800" dirty="0">
              <a:solidFill>
                <a:schemeClr val="tx1">
                  <a:lumMod val="65000"/>
                  <a:lumOff val="35000"/>
                </a:schemeClr>
              </a:solidFill>
            </a:endParaRPr>
          </a:p>
        </p:txBody>
      </p:sp>
      <p:sp>
        <p:nvSpPr>
          <p:cNvPr id="16" name="Pfeil nach rechts 15"/>
          <p:cNvSpPr/>
          <p:nvPr/>
        </p:nvSpPr>
        <p:spPr>
          <a:xfrm rot="18940867">
            <a:off x="6430898" y="2073576"/>
            <a:ext cx="978408" cy="484632"/>
          </a:xfrm>
          <a:prstGeom prst="rightArrow">
            <a:avLst>
              <a:gd name="adj1" fmla="val 50000"/>
              <a:gd name="adj2" fmla="val 65650"/>
            </a:avLst>
          </a:prstGeom>
          <a:solidFill>
            <a:srgbClr val="FFF10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
        <p:nvSpPr>
          <p:cNvPr id="18" name="Pfeil nach rechts 17"/>
          <p:cNvSpPr/>
          <p:nvPr/>
        </p:nvSpPr>
        <p:spPr>
          <a:xfrm rot="13500000">
            <a:off x="4676259" y="2075688"/>
            <a:ext cx="978408" cy="484632"/>
          </a:xfrm>
          <a:prstGeom prst="rightArrow">
            <a:avLst>
              <a:gd name="adj1" fmla="val 50000"/>
              <a:gd name="adj2" fmla="val 65650"/>
            </a:avLst>
          </a:prstGeom>
          <a:solidFill>
            <a:srgbClr val="73B63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
        <p:nvSpPr>
          <p:cNvPr id="55" name="Pfeil nach rechts 54"/>
          <p:cNvSpPr/>
          <p:nvPr/>
        </p:nvSpPr>
        <p:spPr>
          <a:xfrm rot="2700000">
            <a:off x="6430898" y="4237411"/>
            <a:ext cx="978408" cy="484632"/>
          </a:xfrm>
          <a:prstGeom prst="rightArrow">
            <a:avLst>
              <a:gd name="adj1" fmla="val 50000"/>
              <a:gd name="adj2" fmla="val 65650"/>
            </a:avLst>
          </a:prstGeom>
          <a:solidFill>
            <a:srgbClr val="CC006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
        <p:nvSpPr>
          <p:cNvPr id="56" name="Pfeil nach rechts 55"/>
          <p:cNvSpPr/>
          <p:nvPr/>
        </p:nvSpPr>
        <p:spPr>
          <a:xfrm rot="8059133">
            <a:off x="4676259" y="4239523"/>
            <a:ext cx="978408" cy="484632"/>
          </a:xfrm>
          <a:prstGeom prst="rightArrow">
            <a:avLst>
              <a:gd name="adj1" fmla="val 50000"/>
              <a:gd name="adj2" fmla="val 65650"/>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2025625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FB86FA0-5B7F-4441-8F81-719EFAB83572}"/>
              </a:ext>
            </a:extLst>
          </p:cNvPr>
          <p:cNvSpPr txBox="1">
            <a:spLocks/>
          </p:cNvSpPr>
          <p:nvPr/>
        </p:nvSpPr>
        <p:spPr>
          <a:xfrm>
            <a:off x="729696" y="1040846"/>
            <a:ext cx="6096000" cy="4776308"/>
          </a:xfrm>
          <a:prstGeom prst="rect">
            <a:avLst/>
          </a:prstGeom>
          <a:solidFill>
            <a:schemeClr val="bg1"/>
          </a:solidFill>
        </p:spPr>
        <p:txBody>
          <a:bodyPr anchor="ctr"/>
          <a:lstStyle>
            <a:lvl1pPr marL="342900" indent="-342900" algn="l" defTabSz="457200" rtl="0" eaLnBrk="1" latinLnBrk="0" hangingPunct="1">
              <a:spcBef>
                <a:spcPct val="20000"/>
              </a:spcBef>
              <a:buClr>
                <a:srgbClr val="53A6FF"/>
              </a:buClr>
              <a:buSzPct val="100000"/>
              <a:buFont typeface="Arial"/>
              <a:buChar char="•"/>
              <a:defRPr sz="240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53A6FF"/>
              </a:buClr>
              <a:buSzPct val="100000"/>
              <a:buFont typeface="Arial"/>
              <a:buNone/>
              <a:tabLst/>
              <a:defRPr/>
            </a:pPr>
            <a:r>
              <a:rPr kumimoji="0" lang="en-GB" sz="3600" b="0" i="0" u="none" strike="noStrike" kern="1200" cap="none" spc="0" normalizeH="0" baseline="0" noProof="0" dirty="0">
                <a:ln>
                  <a:noFill/>
                </a:ln>
                <a:solidFill>
                  <a:srgbClr val="0099FF"/>
                </a:solidFill>
                <a:effectLst/>
                <a:uLnTx/>
                <a:uFillTx/>
                <a:latin typeface="Arial"/>
                <a:ea typeface="+mn-ea"/>
                <a:cs typeface="Arial"/>
              </a:rPr>
              <a:t>Child labour: a global and local challenge</a:t>
            </a:r>
            <a:endParaRPr kumimoji="0" lang="en-US" sz="3600" b="0" i="0" u="none" strike="noStrike" kern="1200" cap="none" spc="0" normalizeH="0" baseline="0" noProof="0" dirty="0">
              <a:ln>
                <a:noFill/>
              </a:ln>
              <a:solidFill>
                <a:srgbClr val="0099FF"/>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
                <a:srgbClr val="53A6FF"/>
              </a:buClr>
              <a:buSzPts val="1000"/>
              <a:buFont typeface="Arial" panose="020B0604020202020204" pitchFamily="34" charset="0"/>
              <a:buChar char="•"/>
              <a:tabLst>
                <a:tab pos="457200" algn="l"/>
              </a:tabLst>
              <a:defRPr/>
            </a:pPr>
            <a:r>
              <a:rPr kumimoji="0" lang="en-GB" sz="2400" b="0"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ea typeface="Times New Roman" panose="02020603050405020304" pitchFamily="18" charset="0"/>
                <a:cs typeface="Arial"/>
              </a:rPr>
              <a:t>Child labour is a global prevalence across sectors</a:t>
            </a:r>
            <a:endParaRPr kumimoji="0" lang="en-GB" sz="24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Times New Roman" panose="02020603050405020304" pitchFamily="18" charset="0"/>
              <a:cs typeface="Arial"/>
            </a:endParaRPr>
          </a:p>
          <a:p>
            <a:pPr marL="342900" marR="0" lvl="0" indent="-342900" algn="l" defTabSz="457200" rtl="0" eaLnBrk="1" fontAlgn="auto" latinLnBrk="0" hangingPunct="1">
              <a:lnSpc>
                <a:spcPct val="100000"/>
              </a:lnSpc>
              <a:spcBef>
                <a:spcPct val="20000"/>
              </a:spcBef>
              <a:spcAft>
                <a:spcPts val="0"/>
              </a:spcAft>
              <a:buClr>
                <a:srgbClr val="53A6FF"/>
              </a:buClr>
              <a:buSzPts val="1000"/>
              <a:buFont typeface="Symbol" panose="05050102010706020507" pitchFamily="18" charset="2"/>
              <a:buChar char=""/>
              <a:tabLst>
                <a:tab pos="457200" algn="l"/>
              </a:tabLst>
              <a:defRPr/>
            </a:pPr>
            <a:r>
              <a:rPr kumimoji="0" lang="en-GB" sz="2400" b="0"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ea typeface="Times New Roman" panose="02020603050405020304" pitchFamily="18" charset="0"/>
                <a:cs typeface="Arial"/>
              </a:rPr>
              <a:t>1 in 5 children aged 5-17 engaged in child labour</a:t>
            </a:r>
            <a:endParaRPr kumimoji="0" lang="en-GB" sz="24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Times New Roman" panose="02020603050405020304" pitchFamily="18" charset="0"/>
              <a:cs typeface="Arial"/>
            </a:endParaRPr>
          </a:p>
          <a:p>
            <a:pPr marL="342900" marR="0" lvl="0" indent="-342900" algn="l" defTabSz="457200" rtl="0" eaLnBrk="1" fontAlgn="auto" latinLnBrk="0" hangingPunct="1">
              <a:lnSpc>
                <a:spcPct val="100000"/>
              </a:lnSpc>
              <a:spcBef>
                <a:spcPct val="20000"/>
              </a:spcBef>
              <a:spcAft>
                <a:spcPts val="0"/>
              </a:spcAft>
              <a:buClr>
                <a:srgbClr val="53A6FF"/>
              </a:buClr>
              <a:buSzPts val="1000"/>
              <a:buFont typeface="Symbol" panose="05050102010706020507" pitchFamily="18" charset="2"/>
              <a:buChar char=""/>
              <a:tabLst>
                <a:tab pos="457200" algn="l"/>
              </a:tabLst>
              <a:defRPr/>
            </a:pPr>
            <a:r>
              <a:rPr kumimoji="0" lang="en-GB" sz="2400" b="0"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ea typeface="Times New Roman" panose="02020603050405020304" pitchFamily="18" charset="0"/>
                <a:cs typeface="Arial"/>
              </a:rPr>
              <a:t>Particularly adverse impacts in the mining sector due to hazardous tasks</a:t>
            </a:r>
            <a:endParaRPr kumimoji="0" lang="en-GB" sz="24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Times New Roman" panose="02020603050405020304" pitchFamily="18" charset="0"/>
              <a:cs typeface="Arial"/>
            </a:endParaRPr>
          </a:p>
          <a:p>
            <a:pPr marL="342900" marR="0" lvl="0" indent="-342900" algn="l" defTabSz="457200" rtl="0" eaLnBrk="1" fontAlgn="auto" latinLnBrk="0" hangingPunct="1">
              <a:lnSpc>
                <a:spcPct val="100000"/>
              </a:lnSpc>
              <a:spcBef>
                <a:spcPct val="20000"/>
              </a:spcBef>
              <a:spcAft>
                <a:spcPts val="0"/>
              </a:spcAft>
              <a:buClr>
                <a:srgbClr val="53A6FF"/>
              </a:buClr>
              <a:buSzPct val="100000"/>
              <a:buFont typeface="Arial"/>
              <a:buChar char="•"/>
              <a:tabLst/>
              <a:defRPr/>
            </a:pPr>
            <a:endParaRPr kumimoji="0" lang="en-US" sz="36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 name="Picture 2">
            <a:extLst>
              <a:ext uri="{FF2B5EF4-FFF2-40B4-BE49-F238E27FC236}">
                <a16:creationId xmlns:a16="http://schemas.microsoft.com/office/drawing/2014/main" id="{D8D50E0E-B9D2-4E48-AEE3-C649A6590701}"/>
              </a:ext>
            </a:extLst>
          </p:cNvPr>
          <p:cNvPicPr>
            <a:picLocks noChangeAspect="1"/>
          </p:cNvPicPr>
          <p:nvPr/>
        </p:nvPicPr>
        <p:blipFill>
          <a:blip r:embed="rId3"/>
          <a:stretch>
            <a:fillRect/>
          </a:stretch>
        </p:blipFill>
        <p:spPr>
          <a:xfrm>
            <a:off x="7720818" y="1040846"/>
            <a:ext cx="3723901" cy="4776308"/>
          </a:xfrm>
          <a:prstGeom prst="rect">
            <a:avLst/>
          </a:prstGeom>
        </p:spPr>
      </p:pic>
    </p:spTree>
    <p:extLst>
      <p:ext uri="{BB962C8B-B14F-4D97-AF65-F5344CB8AC3E}">
        <p14:creationId xmlns:p14="http://schemas.microsoft.com/office/powerpoint/2010/main" val="3070447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8E28F0-B9C4-47FA-9A02-88AAF9C24ECF}"/>
              </a:ext>
            </a:extLst>
          </p:cNvPr>
          <p:cNvPicPr>
            <a:picLocks noChangeAspect="1"/>
          </p:cNvPicPr>
          <p:nvPr/>
        </p:nvPicPr>
        <p:blipFill>
          <a:blip r:embed="rId2"/>
          <a:stretch>
            <a:fillRect/>
          </a:stretch>
        </p:blipFill>
        <p:spPr>
          <a:xfrm>
            <a:off x="0" y="0"/>
            <a:ext cx="6796585" cy="6883165"/>
          </a:xfrm>
          <a:prstGeom prst="rect">
            <a:avLst/>
          </a:prstGeom>
        </p:spPr>
      </p:pic>
      <p:sp>
        <p:nvSpPr>
          <p:cNvPr id="4" name="Titel 1">
            <a:extLst>
              <a:ext uri="{FF2B5EF4-FFF2-40B4-BE49-F238E27FC236}">
                <a16:creationId xmlns:a16="http://schemas.microsoft.com/office/drawing/2014/main" id="{C8DB9AAB-DAC0-4236-B06C-D94C11AA46EA}"/>
              </a:ext>
            </a:extLst>
          </p:cNvPr>
          <p:cNvSpPr txBox="1">
            <a:spLocks/>
          </p:cNvSpPr>
          <p:nvPr/>
        </p:nvSpPr>
        <p:spPr>
          <a:xfrm>
            <a:off x="8305800" y="2819400"/>
            <a:ext cx="3113505" cy="9144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800" dirty="0">
                <a:solidFill>
                  <a:schemeClr val="tx1">
                    <a:lumMod val="65000"/>
                    <a:lumOff val="35000"/>
                  </a:schemeClr>
                </a:solidFill>
                <a:latin typeface="Arial" pitchFamily="34" charset="0"/>
                <a:cs typeface="Arial" pitchFamily="34" charset="0"/>
              </a:rPr>
              <a:t>BUSINESS CAN </a:t>
            </a:r>
            <a:br>
              <a:rPr lang="de-DE" sz="1800" dirty="0">
                <a:solidFill>
                  <a:schemeClr val="tx1">
                    <a:lumMod val="65000"/>
                    <a:lumOff val="35000"/>
                  </a:schemeClr>
                </a:solidFill>
                <a:latin typeface="Arial" pitchFamily="34" charset="0"/>
                <a:cs typeface="Arial" pitchFamily="34" charset="0"/>
              </a:rPr>
            </a:br>
            <a:r>
              <a:rPr lang="de-DE" sz="1800" dirty="0">
                <a:solidFill>
                  <a:schemeClr val="tx1">
                    <a:lumMod val="65000"/>
                    <a:lumOff val="35000"/>
                  </a:schemeClr>
                </a:solidFill>
                <a:latin typeface="Arial" pitchFamily="34" charset="0"/>
                <a:cs typeface="Arial" pitchFamily="34" charset="0"/>
              </a:rPr>
              <a:t>IMPACT ON </a:t>
            </a:r>
            <a:br>
              <a:rPr lang="de-DE" sz="1800" dirty="0">
                <a:solidFill>
                  <a:schemeClr val="tx1">
                    <a:lumMod val="65000"/>
                    <a:lumOff val="35000"/>
                  </a:schemeClr>
                </a:solidFill>
                <a:latin typeface="Arial" pitchFamily="34" charset="0"/>
                <a:cs typeface="Arial" pitchFamily="34" charset="0"/>
              </a:rPr>
            </a:br>
            <a:r>
              <a:rPr lang="de-DE" sz="1800" dirty="0">
                <a:solidFill>
                  <a:schemeClr val="tx1">
                    <a:lumMod val="65000"/>
                    <a:lumOff val="35000"/>
                  </a:schemeClr>
                </a:solidFill>
                <a:latin typeface="Arial" pitchFamily="34" charset="0"/>
                <a:cs typeface="Arial" pitchFamily="34" charset="0"/>
              </a:rPr>
              <a:t>THESE RIGHTS</a:t>
            </a:r>
            <a:endParaRPr lang="en-GB" sz="1800" dirty="0">
              <a:solidFill>
                <a:schemeClr val="tx1">
                  <a:lumMod val="65000"/>
                  <a:lumOff val="35000"/>
                </a:schemeClr>
              </a:solidFill>
            </a:endParaRPr>
          </a:p>
        </p:txBody>
      </p:sp>
      <p:sp>
        <p:nvSpPr>
          <p:cNvPr id="5" name="Pfeil nach rechts 17">
            <a:extLst>
              <a:ext uri="{FF2B5EF4-FFF2-40B4-BE49-F238E27FC236}">
                <a16:creationId xmlns:a16="http://schemas.microsoft.com/office/drawing/2014/main" id="{AB9939B7-235B-496E-96EB-B4B040076994}"/>
              </a:ext>
            </a:extLst>
          </p:cNvPr>
          <p:cNvSpPr/>
          <p:nvPr/>
        </p:nvSpPr>
        <p:spPr>
          <a:xfrm rot="10800000">
            <a:off x="6941592" y="2717423"/>
            <a:ext cx="1676400" cy="1118354"/>
          </a:xfrm>
          <a:prstGeom prst="rightArrow">
            <a:avLst>
              <a:gd name="adj1" fmla="val 50000"/>
              <a:gd name="adj2" fmla="val 65650"/>
            </a:avLst>
          </a:prstGeom>
          <a:solidFill>
            <a:srgbClr val="73B63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825186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0813D-E6FB-4C0B-BFEF-851225BBE67C}"/>
              </a:ext>
            </a:extLst>
          </p:cNvPr>
          <p:cNvPicPr>
            <a:picLocks noChangeAspect="1"/>
          </p:cNvPicPr>
          <p:nvPr/>
        </p:nvPicPr>
        <p:blipFill>
          <a:blip r:embed="rId2"/>
          <a:stretch>
            <a:fillRect/>
          </a:stretch>
        </p:blipFill>
        <p:spPr>
          <a:xfrm>
            <a:off x="-1" y="0"/>
            <a:ext cx="7138737" cy="6859651"/>
          </a:xfrm>
          <a:prstGeom prst="rect">
            <a:avLst/>
          </a:prstGeom>
          <a:solidFill>
            <a:schemeClr val="tx1"/>
          </a:solidFill>
        </p:spPr>
      </p:pic>
      <p:sp>
        <p:nvSpPr>
          <p:cNvPr id="4" name="Titel 1">
            <a:extLst>
              <a:ext uri="{FF2B5EF4-FFF2-40B4-BE49-F238E27FC236}">
                <a16:creationId xmlns:a16="http://schemas.microsoft.com/office/drawing/2014/main" id="{F06A6B5E-843F-4AEE-B8C5-88903973C803}"/>
              </a:ext>
            </a:extLst>
          </p:cNvPr>
          <p:cNvSpPr txBox="1">
            <a:spLocks/>
          </p:cNvSpPr>
          <p:nvPr/>
        </p:nvSpPr>
        <p:spPr>
          <a:xfrm>
            <a:off x="8153400" y="2971800"/>
            <a:ext cx="3113505" cy="9144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800" dirty="0">
                <a:solidFill>
                  <a:schemeClr val="tx1">
                    <a:lumMod val="65000"/>
                    <a:lumOff val="35000"/>
                  </a:schemeClr>
                </a:solidFill>
                <a:latin typeface="Arial" pitchFamily="34" charset="0"/>
                <a:cs typeface="Arial" pitchFamily="34" charset="0"/>
              </a:rPr>
              <a:t>BUSINESS CAN </a:t>
            </a:r>
            <a:br>
              <a:rPr lang="de-DE" sz="1800" dirty="0">
                <a:solidFill>
                  <a:schemeClr val="tx1">
                    <a:lumMod val="65000"/>
                    <a:lumOff val="35000"/>
                  </a:schemeClr>
                </a:solidFill>
                <a:latin typeface="Arial" pitchFamily="34" charset="0"/>
                <a:cs typeface="Arial" pitchFamily="34" charset="0"/>
              </a:rPr>
            </a:br>
            <a:r>
              <a:rPr lang="de-DE" sz="1800" dirty="0">
                <a:solidFill>
                  <a:schemeClr val="tx1">
                    <a:lumMod val="65000"/>
                    <a:lumOff val="35000"/>
                  </a:schemeClr>
                </a:solidFill>
                <a:latin typeface="Arial" pitchFamily="34" charset="0"/>
                <a:cs typeface="Arial" pitchFamily="34" charset="0"/>
              </a:rPr>
              <a:t>IMPACT ON </a:t>
            </a:r>
            <a:br>
              <a:rPr lang="de-DE" sz="1800" dirty="0">
                <a:solidFill>
                  <a:schemeClr val="tx1">
                    <a:lumMod val="65000"/>
                    <a:lumOff val="35000"/>
                  </a:schemeClr>
                </a:solidFill>
                <a:latin typeface="Arial" pitchFamily="34" charset="0"/>
                <a:cs typeface="Arial" pitchFamily="34" charset="0"/>
              </a:rPr>
            </a:br>
            <a:r>
              <a:rPr lang="de-DE" sz="1800" dirty="0">
                <a:solidFill>
                  <a:schemeClr val="tx1">
                    <a:lumMod val="65000"/>
                    <a:lumOff val="35000"/>
                  </a:schemeClr>
                </a:solidFill>
                <a:latin typeface="Arial" pitchFamily="34" charset="0"/>
                <a:cs typeface="Arial" pitchFamily="34" charset="0"/>
              </a:rPr>
              <a:t>THESE RIGHTS</a:t>
            </a:r>
            <a:endParaRPr lang="en-GB" sz="1800" dirty="0">
              <a:solidFill>
                <a:schemeClr val="tx1">
                  <a:lumMod val="65000"/>
                  <a:lumOff val="35000"/>
                </a:schemeClr>
              </a:solidFill>
            </a:endParaRPr>
          </a:p>
        </p:txBody>
      </p:sp>
      <p:sp>
        <p:nvSpPr>
          <p:cNvPr id="5" name="Pfeil nach rechts 15">
            <a:extLst>
              <a:ext uri="{FF2B5EF4-FFF2-40B4-BE49-F238E27FC236}">
                <a16:creationId xmlns:a16="http://schemas.microsoft.com/office/drawing/2014/main" id="{813F07A9-EFB7-4017-B7DD-D4B46B1E1A86}"/>
              </a:ext>
            </a:extLst>
          </p:cNvPr>
          <p:cNvSpPr/>
          <p:nvPr/>
        </p:nvSpPr>
        <p:spPr>
          <a:xfrm rot="10800000">
            <a:off x="7288158" y="2987040"/>
            <a:ext cx="1246241" cy="914399"/>
          </a:xfrm>
          <a:prstGeom prst="rightArrow">
            <a:avLst>
              <a:gd name="adj1" fmla="val 50000"/>
              <a:gd name="adj2" fmla="val 65650"/>
            </a:avLst>
          </a:prstGeom>
          <a:solidFill>
            <a:srgbClr val="FFF10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1450726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EF970-2831-4CEE-9466-5ECFFD8BA482}"/>
              </a:ext>
            </a:extLst>
          </p:cNvPr>
          <p:cNvPicPr>
            <a:picLocks noChangeAspect="1"/>
          </p:cNvPicPr>
          <p:nvPr/>
        </p:nvPicPr>
        <p:blipFill>
          <a:blip r:embed="rId2"/>
          <a:stretch>
            <a:fillRect/>
          </a:stretch>
        </p:blipFill>
        <p:spPr>
          <a:xfrm>
            <a:off x="-1" y="-1"/>
            <a:ext cx="7124131" cy="6890553"/>
          </a:xfrm>
          <a:prstGeom prst="rect">
            <a:avLst/>
          </a:prstGeom>
        </p:spPr>
      </p:pic>
      <p:sp>
        <p:nvSpPr>
          <p:cNvPr id="3" name="Titel 1">
            <a:extLst>
              <a:ext uri="{FF2B5EF4-FFF2-40B4-BE49-F238E27FC236}">
                <a16:creationId xmlns:a16="http://schemas.microsoft.com/office/drawing/2014/main" id="{DFFDD3AE-100A-4145-8D2A-3B082B5FB393}"/>
              </a:ext>
            </a:extLst>
          </p:cNvPr>
          <p:cNvSpPr txBox="1">
            <a:spLocks/>
          </p:cNvSpPr>
          <p:nvPr/>
        </p:nvSpPr>
        <p:spPr>
          <a:xfrm>
            <a:off x="8153400" y="2971800"/>
            <a:ext cx="3113505" cy="9144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800" dirty="0">
                <a:solidFill>
                  <a:schemeClr val="tx1">
                    <a:lumMod val="65000"/>
                    <a:lumOff val="35000"/>
                  </a:schemeClr>
                </a:solidFill>
                <a:latin typeface="Arial" pitchFamily="34" charset="0"/>
                <a:cs typeface="Arial" pitchFamily="34" charset="0"/>
              </a:rPr>
              <a:t>BUSINESS CAN </a:t>
            </a:r>
            <a:br>
              <a:rPr lang="de-DE" sz="1800" dirty="0">
                <a:solidFill>
                  <a:schemeClr val="tx1">
                    <a:lumMod val="65000"/>
                    <a:lumOff val="35000"/>
                  </a:schemeClr>
                </a:solidFill>
                <a:latin typeface="Arial" pitchFamily="34" charset="0"/>
                <a:cs typeface="Arial" pitchFamily="34" charset="0"/>
              </a:rPr>
            </a:br>
            <a:r>
              <a:rPr lang="de-DE" sz="1800" dirty="0">
                <a:solidFill>
                  <a:schemeClr val="tx1">
                    <a:lumMod val="65000"/>
                    <a:lumOff val="35000"/>
                  </a:schemeClr>
                </a:solidFill>
                <a:latin typeface="Arial" pitchFamily="34" charset="0"/>
                <a:cs typeface="Arial" pitchFamily="34" charset="0"/>
              </a:rPr>
              <a:t>IMPACT ON </a:t>
            </a:r>
            <a:br>
              <a:rPr lang="de-DE" sz="1800" dirty="0">
                <a:solidFill>
                  <a:schemeClr val="tx1">
                    <a:lumMod val="65000"/>
                    <a:lumOff val="35000"/>
                  </a:schemeClr>
                </a:solidFill>
                <a:latin typeface="Arial" pitchFamily="34" charset="0"/>
                <a:cs typeface="Arial" pitchFamily="34" charset="0"/>
              </a:rPr>
            </a:br>
            <a:r>
              <a:rPr lang="de-DE" sz="1800" dirty="0">
                <a:solidFill>
                  <a:schemeClr val="tx1">
                    <a:lumMod val="65000"/>
                    <a:lumOff val="35000"/>
                  </a:schemeClr>
                </a:solidFill>
                <a:latin typeface="Arial" pitchFamily="34" charset="0"/>
                <a:cs typeface="Arial" pitchFamily="34" charset="0"/>
              </a:rPr>
              <a:t>THESE RIGHTS</a:t>
            </a:r>
            <a:endParaRPr lang="en-GB" sz="1800" dirty="0">
              <a:solidFill>
                <a:schemeClr val="tx1">
                  <a:lumMod val="65000"/>
                  <a:lumOff val="35000"/>
                </a:schemeClr>
              </a:solidFill>
            </a:endParaRPr>
          </a:p>
        </p:txBody>
      </p:sp>
      <p:sp>
        <p:nvSpPr>
          <p:cNvPr id="4" name="Pfeil nach rechts 54">
            <a:extLst>
              <a:ext uri="{FF2B5EF4-FFF2-40B4-BE49-F238E27FC236}">
                <a16:creationId xmlns:a16="http://schemas.microsoft.com/office/drawing/2014/main" id="{08846901-E985-48A3-99AC-63A918D64D8C}"/>
              </a:ext>
            </a:extLst>
          </p:cNvPr>
          <p:cNvSpPr/>
          <p:nvPr/>
        </p:nvSpPr>
        <p:spPr>
          <a:xfrm rot="10800000">
            <a:off x="7203126" y="2985868"/>
            <a:ext cx="1178873" cy="900332"/>
          </a:xfrm>
          <a:prstGeom prst="rightArrow">
            <a:avLst>
              <a:gd name="adj1" fmla="val 50000"/>
              <a:gd name="adj2" fmla="val 65650"/>
            </a:avLst>
          </a:prstGeom>
          <a:solidFill>
            <a:srgbClr val="CC006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2690744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24E83C-487A-43A1-9BC5-C989E48E5E9B}"/>
              </a:ext>
            </a:extLst>
          </p:cNvPr>
          <p:cNvPicPr>
            <a:picLocks noChangeAspect="1"/>
          </p:cNvPicPr>
          <p:nvPr/>
        </p:nvPicPr>
        <p:blipFill>
          <a:blip r:embed="rId2"/>
          <a:stretch>
            <a:fillRect/>
          </a:stretch>
        </p:blipFill>
        <p:spPr>
          <a:xfrm>
            <a:off x="27295" y="15323"/>
            <a:ext cx="7143525" cy="6798566"/>
          </a:xfrm>
          <a:prstGeom prst="rect">
            <a:avLst/>
          </a:prstGeom>
        </p:spPr>
      </p:pic>
      <p:sp>
        <p:nvSpPr>
          <p:cNvPr id="3" name="Titel 1">
            <a:extLst>
              <a:ext uri="{FF2B5EF4-FFF2-40B4-BE49-F238E27FC236}">
                <a16:creationId xmlns:a16="http://schemas.microsoft.com/office/drawing/2014/main" id="{CF28FAD6-F7B0-4147-AB25-DD5AA83F6B25}"/>
              </a:ext>
            </a:extLst>
          </p:cNvPr>
          <p:cNvSpPr txBox="1">
            <a:spLocks/>
          </p:cNvSpPr>
          <p:nvPr/>
        </p:nvSpPr>
        <p:spPr>
          <a:xfrm>
            <a:off x="8153400" y="2971800"/>
            <a:ext cx="3113505" cy="914400"/>
          </a:xfrm>
          <a:prstGeom prst="rect">
            <a:avLst/>
          </a:prstGeom>
        </p:spPr>
        <p:txBody>
          <a:bodyPr>
            <a:noAutofit/>
          </a:bodyPr>
          <a:lstStyle>
            <a:lvl1pPr algn="l" defTabSz="457200" rtl="0" eaLnBrk="1" latinLnBrk="0" hangingPunct="1">
              <a:lnSpc>
                <a:spcPct val="100000"/>
              </a:lnSpc>
              <a:spcBef>
                <a:spcPct val="0"/>
              </a:spcBef>
              <a:buNone/>
              <a:defRPr sz="4000" b="1" u="none" kern="1200" cap="all">
                <a:solidFill>
                  <a:srgbClr val="0092D2"/>
                </a:solidFill>
                <a:latin typeface="Arial"/>
                <a:ea typeface="+mj-ea"/>
                <a:cs typeface="Arial"/>
              </a:defRPr>
            </a:lvl1pPr>
          </a:lstStyle>
          <a:p>
            <a:pPr algn="ctr"/>
            <a:r>
              <a:rPr lang="de-DE" sz="1800" dirty="0">
                <a:solidFill>
                  <a:schemeClr val="tx1">
                    <a:lumMod val="65000"/>
                    <a:lumOff val="35000"/>
                  </a:schemeClr>
                </a:solidFill>
                <a:latin typeface="Arial" pitchFamily="34" charset="0"/>
                <a:cs typeface="Arial" pitchFamily="34" charset="0"/>
              </a:rPr>
              <a:t>BUSINESS CAN </a:t>
            </a:r>
            <a:br>
              <a:rPr lang="de-DE" sz="1800" dirty="0">
                <a:solidFill>
                  <a:schemeClr val="tx1">
                    <a:lumMod val="65000"/>
                    <a:lumOff val="35000"/>
                  </a:schemeClr>
                </a:solidFill>
                <a:latin typeface="Arial" pitchFamily="34" charset="0"/>
                <a:cs typeface="Arial" pitchFamily="34" charset="0"/>
              </a:rPr>
            </a:br>
            <a:r>
              <a:rPr lang="de-DE" sz="1800" dirty="0">
                <a:solidFill>
                  <a:schemeClr val="tx1">
                    <a:lumMod val="65000"/>
                    <a:lumOff val="35000"/>
                  </a:schemeClr>
                </a:solidFill>
                <a:latin typeface="Arial" pitchFamily="34" charset="0"/>
                <a:cs typeface="Arial" pitchFamily="34" charset="0"/>
              </a:rPr>
              <a:t>IMPACT ON </a:t>
            </a:r>
            <a:br>
              <a:rPr lang="de-DE" sz="1800" dirty="0">
                <a:solidFill>
                  <a:schemeClr val="tx1">
                    <a:lumMod val="65000"/>
                    <a:lumOff val="35000"/>
                  </a:schemeClr>
                </a:solidFill>
                <a:latin typeface="Arial" pitchFamily="34" charset="0"/>
                <a:cs typeface="Arial" pitchFamily="34" charset="0"/>
              </a:rPr>
            </a:br>
            <a:r>
              <a:rPr lang="de-DE" sz="1800" dirty="0">
                <a:solidFill>
                  <a:schemeClr val="tx1">
                    <a:lumMod val="65000"/>
                    <a:lumOff val="35000"/>
                  </a:schemeClr>
                </a:solidFill>
                <a:latin typeface="Arial" pitchFamily="34" charset="0"/>
                <a:cs typeface="Arial" pitchFamily="34" charset="0"/>
              </a:rPr>
              <a:t>THESE RIGHTS</a:t>
            </a:r>
            <a:endParaRPr lang="en-GB" sz="1800" dirty="0">
              <a:solidFill>
                <a:schemeClr val="tx1">
                  <a:lumMod val="65000"/>
                  <a:lumOff val="35000"/>
                </a:schemeClr>
              </a:solidFill>
            </a:endParaRPr>
          </a:p>
        </p:txBody>
      </p:sp>
      <p:sp>
        <p:nvSpPr>
          <p:cNvPr id="4" name="Pfeil nach rechts 55">
            <a:extLst>
              <a:ext uri="{FF2B5EF4-FFF2-40B4-BE49-F238E27FC236}">
                <a16:creationId xmlns:a16="http://schemas.microsoft.com/office/drawing/2014/main" id="{3A8D0E07-96F9-4CBB-A0C7-E01C68F62E20}"/>
              </a:ext>
            </a:extLst>
          </p:cNvPr>
          <p:cNvSpPr/>
          <p:nvPr/>
        </p:nvSpPr>
        <p:spPr>
          <a:xfrm rot="10800000">
            <a:off x="7315200" y="2974284"/>
            <a:ext cx="1234967" cy="911916"/>
          </a:xfrm>
          <a:prstGeom prst="rightArrow">
            <a:avLst>
              <a:gd name="adj1" fmla="val 50000"/>
              <a:gd name="adj2" fmla="val 65650"/>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862838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CC006A"/>
        </a:solidFill>
        <a:effectLst/>
      </p:bgPr>
    </p:bg>
    <p:spTree>
      <p:nvGrpSpPr>
        <p:cNvPr id="1" name=""/>
        <p:cNvGrpSpPr/>
        <p:nvPr/>
      </p:nvGrpSpPr>
      <p:grpSpPr>
        <a:xfrm>
          <a:off x="0" y="0"/>
          <a:ext cx="0" cy="0"/>
          <a:chOff x="0" y="0"/>
          <a:chExt cx="0" cy="0"/>
        </a:xfrm>
      </p:grpSpPr>
      <p:sp>
        <p:nvSpPr>
          <p:cNvPr id="4" name="TextBox 3"/>
          <p:cNvSpPr txBox="1"/>
          <p:nvPr/>
        </p:nvSpPr>
        <p:spPr>
          <a:xfrm>
            <a:off x="4394222" y="2915623"/>
            <a:ext cx="3392274" cy="584775"/>
          </a:xfrm>
          <a:prstGeom prst="rect">
            <a:avLst/>
          </a:prstGeom>
          <a:noFill/>
        </p:spPr>
        <p:txBody>
          <a:bodyPr wrap="none" rtlCol="0">
            <a:spAutoFit/>
          </a:bodyPr>
          <a:lstStyle/>
          <a:p>
            <a:pPr algn="ctr"/>
            <a:r>
              <a:rPr lang="en-GB" sz="3200" b="1" cap="all" dirty="0">
                <a:solidFill>
                  <a:schemeClr val="bg1"/>
                </a:solidFill>
                <a:latin typeface="Arial"/>
                <a:cs typeface="Arial"/>
              </a:rPr>
              <a:t>HEALTH Break</a:t>
            </a:r>
          </a:p>
        </p:txBody>
      </p:sp>
      <p:pic>
        <p:nvPicPr>
          <p:cNvPr id="5" name="Bild 4" descr="Palm_darker-blue.png"/>
          <p:cNvPicPr>
            <a:picLocks noChangeAspect="1"/>
          </p:cNvPicPr>
          <p:nvPr/>
        </p:nvPicPr>
        <p:blipFill>
          <a:blip r:embed="rId3">
            <a:lum bright="70000" contrast="-70000"/>
            <a:alphaModFix amt="40000"/>
            <a:extLst>
              <a:ext uri="{28A0092B-C50C-407E-A947-70E740481C1C}">
                <a14:useLocalDpi xmlns:a14="http://schemas.microsoft.com/office/drawing/2010/main" val="0"/>
              </a:ext>
            </a:extLst>
          </a:blip>
          <a:stretch>
            <a:fillRect/>
          </a:stretch>
        </p:blipFill>
        <p:spPr>
          <a:xfrm rot="18012069" flipH="1">
            <a:off x="7239353" y="4313867"/>
            <a:ext cx="1256674" cy="1526116"/>
          </a:xfrm>
          <a:prstGeom prst="rect">
            <a:avLst/>
          </a:prstGeom>
          <a:effectLst>
            <a:outerShdw sx="1000" sy="1000" algn="ctr" rotWithShape="0">
              <a:srgbClr val="000000">
                <a:alpha val="34000"/>
              </a:srgbClr>
            </a:outerShdw>
          </a:effectLst>
        </p:spPr>
      </p:pic>
      <p:pic>
        <p:nvPicPr>
          <p:cNvPr id="6" name="Bild 5"/>
          <p:cNvPicPr>
            <a:picLocks noChangeAspect="1"/>
          </p:cNvPicPr>
          <p:nvPr/>
        </p:nvPicPr>
        <p:blipFill>
          <a:blip r:embed="rId4">
            <a:alphaModFix amt="40000"/>
            <a:extLst>
              <a:ext uri="{28A0092B-C50C-407E-A947-70E740481C1C}">
                <a14:useLocalDpi xmlns:a14="http://schemas.microsoft.com/office/drawing/2010/main" val="0"/>
              </a:ext>
            </a:extLst>
          </a:blip>
          <a:stretch>
            <a:fillRect/>
          </a:stretch>
        </p:blipFill>
        <p:spPr>
          <a:xfrm rot="19547356">
            <a:off x="8501935" y="3681076"/>
            <a:ext cx="1738420" cy="1886941"/>
          </a:xfrm>
          <a:prstGeom prst="rect">
            <a:avLst/>
          </a:prstGeom>
        </p:spPr>
      </p:pic>
      <p:pic>
        <p:nvPicPr>
          <p:cNvPr id="7" name="Bild 6" descr="Palm_darker-blue.png"/>
          <p:cNvPicPr>
            <a:picLocks noChangeAspect="1"/>
          </p:cNvPicPr>
          <p:nvPr/>
        </p:nvPicPr>
        <p:blipFill>
          <a:blip r:embed="rId3">
            <a:lum bright="70000" contrast="-70000"/>
            <a:alphaModFix amt="40000"/>
            <a:extLst>
              <a:ext uri="{28A0092B-C50C-407E-A947-70E740481C1C}">
                <a14:useLocalDpi xmlns:a14="http://schemas.microsoft.com/office/drawing/2010/main" val="0"/>
              </a:ext>
            </a:extLst>
          </a:blip>
          <a:stretch>
            <a:fillRect/>
          </a:stretch>
        </p:blipFill>
        <p:spPr>
          <a:xfrm rot="1240407" flipH="1">
            <a:off x="2482450" y="3975867"/>
            <a:ext cx="1121709" cy="1362213"/>
          </a:xfrm>
          <a:prstGeom prst="rect">
            <a:avLst/>
          </a:prstGeom>
          <a:effectLst>
            <a:outerShdw sx="1000" sy="1000" algn="ctr" rotWithShape="0">
              <a:srgbClr val="000000">
                <a:alpha val="34000"/>
              </a:srgbClr>
            </a:outerShdw>
          </a:effectLst>
        </p:spPr>
      </p:pic>
      <p:pic>
        <p:nvPicPr>
          <p:cNvPr id="8" name="Bild 7"/>
          <p:cNvPicPr>
            <a:picLocks noChangeAspect="1"/>
          </p:cNvPicPr>
          <p:nvPr/>
        </p:nvPicPr>
        <p:blipFill>
          <a:blip r:embed="rId4">
            <a:alphaModFix amt="40000"/>
            <a:extLst>
              <a:ext uri="{28A0092B-C50C-407E-A947-70E740481C1C}">
                <a14:useLocalDpi xmlns:a14="http://schemas.microsoft.com/office/drawing/2010/main" val="0"/>
              </a:ext>
            </a:extLst>
          </a:blip>
          <a:stretch>
            <a:fillRect/>
          </a:stretch>
        </p:blipFill>
        <p:spPr>
          <a:xfrm rot="19399761">
            <a:off x="3499137" y="4446708"/>
            <a:ext cx="1551716" cy="1684286"/>
          </a:xfrm>
          <a:prstGeom prst="rect">
            <a:avLst/>
          </a:prstGeom>
        </p:spPr>
      </p:pic>
      <p:pic>
        <p:nvPicPr>
          <p:cNvPr id="9" name="Bild 8" descr="Palm_darker-blue.png"/>
          <p:cNvPicPr>
            <a:picLocks noChangeAspect="1"/>
          </p:cNvPicPr>
          <p:nvPr/>
        </p:nvPicPr>
        <p:blipFill>
          <a:blip r:embed="rId3">
            <a:lum bright="70000" contrast="-70000"/>
            <a:alphaModFix amt="20000"/>
            <a:extLst>
              <a:ext uri="{28A0092B-C50C-407E-A947-70E740481C1C}">
                <a14:useLocalDpi xmlns:a14="http://schemas.microsoft.com/office/drawing/2010/main" val="0"/>
              </a:ext>
            </a:extLst>
          </a:blip>
          <a:stretch>
            <a:fillRect/>
          </a:stretch>
        </p:blipFill>
        <p:spPr>
          <a:xfrm rot="15281847" flipH="1">
            <a:off x="8964710" y="1387786"/>
            <a:ext cx="812873" cy="987160"/>
          </a:xfrm>
          <a:prstGeom prst="rect">
            <a:avLst/>
          </a:prstGeom>
          <a:effectLst>
            <a:outerShdw sx="1000" sy="1000" algn="ctr" rotWithShape="0">
              <a:srgbClr val="000000">
                <a:alpha val="34000"/>
              </a:srgbClr>
            </a:outerShdw>
          </a:effectLst>
        </p:spPr>
      </p:pic>
      <p:pic>
        <p:nvPicPr>
          <p:cNvPr id="10" name="Bild 9"/>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11515978">
            <a:off x="8281007" y="510182"/>
            <a:ext cx="1124488" cy="1220558"/>
          </a:xfrm>
          <a:prstGeom prst="rect">
            <a:avLst/>
          </a:prstGeom>
        </p:spPr>
      </p:pic>
      <p:pic>
        <p:nvPicPr>
          <p:cNvPr id="11" name="Bild 10" descr="Palm_darker-blue.png"/>
          <p:cNvPicPr>
            <a:picLocks noChangeAspect="1"/>
          </p:cNvPicPr>
          <p:nvPr/>
        </p:nvPicPr>
        <p:blipFill>
          <a:blip r:embed="rId3">
            <a:lum bright="70000" contrast="-70000"/>
            <a:alphaModFix amt="40000"/>
            <a:extLst>
              <a:ext uri="{28A0092B-C50C-407E-A947-70E740481C1C}">
                <a14:useLocalDpi xmlns:a14="http://schemas.microsoft.com/office/drawing/2010/main" val="0"/>
              </a:ext>
            </a:extLst>
          </a:blip>
          <a:stretch>
            <a:fillRect/>
          </a:stretch>
        </p:blipFill>
        <p:spPr>
          <a:xfrm rot="8334761" flipH="1">
            <a:off x="2608766" y="827915"/>
            <a:ext cx="940294" cy="1141901"/>
          </a:xfrm>
          <a:prstGeom prst="rect">
            <a:avLst/>
          </a:prstGeom>
          <a:effectLst>
            <a:outerShdw sx="1000" sy="1000" algn="ctr" rotWithShape="0">
              <a:srgbClr val="000000">
                <a:alpha val="34000"/>
              </a:srgbClr>
            </a:outerShdw>
          </a:effectLst>
        </p:spPr>
      </p:pic>
      <p:pic>
        <p:nvPicPr>
          <p:cNvPr id="12" name="Bild 11"/>
          <p:cNvPicPr>
            <a:picLocks noChangeAspect="1"/>
          </p:cNvPicPr>
          <p:nvPr/>
        </p:nvPicPr>
        <p:blipFill>
          <a:blip r:embed="rId4">
            <a:alphaModFix amt="40000"/>
            <a:extLst>
              <a:ext uri="{28A0092B-C50C-407E-A947-70E740481C1C}">
                <a14:useLocalDpi xmlns:a14="http://schemas.microsoft.com/office/drawing/2010/main" val="0"/>
              </a:ext>
            </a:extLst>
          </a:blip>
          <a:stretch>
            <a:fillRect/>
          </a:stretch>
        </p:blipFill>
        <p:spPr>
          <a:xfrm rot="6200976">
            <a:off x="1995524" y="1650267"/>
            <a:ext cx="1300755" cy="1411884"/>
          </a:xfrm>
          <a:prstGeom prst="rect">
            <a:avLst/>
          </a:prstGeom>
        </p:spPr>
      </p:pic>
      <p:pic>
        <p:nvPicPr>
          <p:cNvPr id="13" name="Bild 12" descr="Palm_darker-blue.png"/>
          <p:cNvPicPr>
            <a:picLocks noChangeAspect="1"/>
          </p:cNvPicPr>
          <p:nvPr/>
        </p:nvPicPr>
        <p:blipFill>
          <a:blip r:embed="rId3">
            <a:lum bright="70000" contrast="-70000"/>
            <a:alphaModFix amt="20000"/>
            <a:extLst>
              <a:ext uri="{28A0092B-C50C-407E-A947-70E740481C1C}">
                <a14:useLocalDpi xmlns:a14="http://schemas.microsoft.com/office/drawing/2010/main" val="0"/>
              </a:ext>
            </a:extLst>
          </a:blip>
          <a:stretch>
            <a:fillRect/>
          </a:stretch>
        </p:blipFill>
        <p:spPr>
          <a:xfrm rot="12230100" flipH="1">
            <a:off x="6096985" y="504749"/>
            <a:ext cx="949518" cy="1153103"/>
          </a:xfrm>
          <a:prstGeom prst="rect">
            <a:avLst/>
          </a:prstGeom>
          <a:effectLst>
            <a:outerShdw sx="1000" sy="1000" algn="ctr" rotWithShape="0">
              <a:srgbClr val="000000">
                <a:alpha val="34000"/>
              </a:srgbClr>
            </a:outerShdw>
          </a:effectLst>
        </p:spPr>
      </p:pic>
      <p:pic>
        <p:nvPicPr>
          <p:cNvPr id="14" name="Bild 13"/>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9069070">
            <a:off x="4800197" y="611841"/>
            <a:ext cx="1313516" cy="1425736"/>
          </a:xfrm>
          <a:prstGeom prst="rect">
            <a:avLst/>
          </a:prstGeom>
        </p:spPr>
      </p:pic>
    </p:spTree>
    <p:extLst>
      <p:ext uri="{BB962C8B-B14F-4D97-AF65-F5344CB8AC3E}">
        <p14:creationId xmlns:p14="http://schemas.microsoft.com/office/powerpoint/2010/main" val="558645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A304DC-43C9-4464-ADE5-5512E397AA14}"/>
              </a:ext>
            </a:extLst>
          </p:cNvPr>
          <p:cNvSpPr>
            <a:spLocks noGrp="1"/>
          </p:cNvSpPr>
          <p:nvPr>
            <p:ph type="title"/>
          </p:nvPr>
        </p:nvSpPr>
        <p:spPr>
          <a:xfrm>
            <a:off x="1138769" y="2514600"/>
            <a:ext cx="5566832" cy="1828800"/>
          </a:xfrm>
        </p:spPr>
        <p:txBody>
          <a:bodyPr anchor="ctr"/>
          <a:lstStyle/>
          <a:p>
            <a:r>
              <a:rPr lang="en-GB" dirty="0"/>
              <a:t>CRBP kiosks</a:t>
            </a:r>
          </a:p>
        </p:txBody>
      </p:sp>
      <p:sp>
        <p:nvSpPr>
          <p:cNvPr id="3" name="Text Placeholder 2">
            <a:extLst>
              <a:ext uri="{FF2B5EF4-FFF2-40B4-BE49-F238E27FC236}">
                <a16:creationId xmlns:a16="http://schemas.microsoft.com/office/drawing/2014/main" id="{0102FC1D-EFF6-49D8-831D-7765914437AB}"/>
              </a:ext>
            </a:extLst>
          </p:cNvPr>
          <p:cNvSpPr>
            <a:spLocks noGrp="1"/>
          </p:cNvSpPr>
          <p:nvPr>
            <p:ph type="body" sz="quarter" idx="11"/>
          </p:nvPr>
        </p:nvSpPr>
        <p:spPr>
          <a:xfrm>
            <a:off x="1219200" y="4342598"/>
            <a:ext cx="4064000" cy="458002"/>
          </a:xfrm>
        </p:spPr>
        <p:txBody>
          <a:bodyPr/>
          <a:lstStyle/>
          <a:p>
            <a:pPr algn="ctr"/>
            <a:r>
              <a:rPr lang="en-GB" dirty="0">
                <a:solidFill>
                  <a:schemeClr val="accent3">
                    <a:lumMod val="50000"/>
                  </a:schemeClr>
                </a:solidFill>
              </a:rPr>
              <a:t>Plenary activity</a:t>
            </a:r>
          </a:p>
        </p:txBody>
      </p:sp>
      <p:pic>
        <p:nvPicPr>
          <p:cNvPr id="8" name="Bild 2" descr="UNICEF_CRBP_Presentation_Papercut_Container-yellow.png">
            <a:extLst>
              <a:ext uri="{FF2B5EF4-FFF2-40B4-BE49-F238E27FC236}">
                <a16:creationId xmlns:a16="http://schemas.microsoft.com/office/drawing/2014/main" id="{D012A467-BC78-4A51-A990-26673F749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1828800"/>
            <a:ext cx="3323006" cy="3048000"/>
          </a:xfrm>
          <a:prstGeom prst="rect">
            <a:avLst/>
          </a:prstGeom>
        </p:spPr>
      </p:pic>
      <p:pic>
        <p:nvPicPr>
          <p:cNvPr id="9" name="Bild 2" descr="Activity.pdf">
            <a:extLst>
              <a:ext uri="{FF2B5EF4-FFF2-40B4-BE49-F238E27FC236}">
                <a16:creationId xmlns:a16="http://schemas.microsoft.com/office/drawing/2014/main" id="{5EE9C88C-3363-426C-BE6A-AD38959BB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2133600"/>
            <a:ext cx="2476500" cy="1028700"/>
          </a:xfrm>
          <a:prstGeom prst="rect">
            <a:avLst/>
          </a:prstGeom>
        </p:spPr>
      </p:pic>
      <p:pic>
        <p:nvPicPr>
          <p:cNvPr id="10" name="Bild 1">
            <a:extLst>
              <a:ext uri="{FF2B5EF4-FFF2-40B4-BE49-F238E27FC236}">
                <a16:creationId xmlns:a16="http://schemas.microsoft.com/office/drawing/2014/main" id="{FFEBB566-2983-4AEE-9DC6-22B129C3AA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6153" y="2798750"/>
            <a:ext cx="1320800" cy="1536700"/>
          </a:xfrm>
          <a:prstGeom prst="rect">
            <a:avLst/>
          </a:prstGeom>
        </p:spPr>
      </p:pic>
      <p:sp>
        <p:nvSpPr>
          <p:cNvPr id="11" name="TextBox 10">
            <a:extLst>
              <a:ext uri="{FF2B5EF4-FFF2-40B4-BE49-F238E27FC236}">
                <a16:creationId xmlns:a16="http://schemas.microsoft.com/office/drawing/2014/main" id="{55C4AD90-B5B7-4BDF-AF27-7A73289A2FE9}"/>
              </a:ext>
            </a:extLst>
          </p:cNvPr>
          <p:cNvSpPr txBox="1"/>
          <p:nvPr/>
        </p:nvSpPr>
        <p:spPr>
          <a:xfrm>
            <a:off x="1143181" y="1981200"/>
            <a:ext cx="4800600" cy="646331"/>
          </a:xfrm>
          <a:prstGeom prst="rect">
            <a:avLst/>
          </a:prstGeom>
          <a:noFill/>
        </p:spPr>
        <p:txBody>
          <a:bodyPr wrap="square">
            <a:spAutoFit/>
          </a:bodyPr>
          <a:lstStyle/>
          <a:p>
            <a:pPr algn="ctr"/>
            <a:r>
              <a:rPr lang="en-US" sz="2000" b="1" u="sng" dirty="0">
                <a:solidFill>
                  <a:schemeClr val="accent3">
                    <a:lumMod val="50000"/>
                  </a:schemeClr>
                </a:solidFill>
                <a:hlinkClick r:id="rId6">
                  <a:extLst>
                    <a:ext uri="{A12FA001-AC4F-418D-AE19-62706E023703}">
                      <ahyp:hlinkClr xmlns:ahyp="http://schemas.microsoft.com/office/drawing/2018/hyperlinkcolor" val="tx"/>
                    </a:ext>
                  </a:extLst>
                </a:hlinkClick>
              </a:rPr>
              <a:t>VIDEO: </a:t>
            </a:r>
            <a:r>
              <a:rPr lang="en-US" sz="1600" b="1" u="sng" dirty="0">
                <a:solidFill>
                  <a:schemeClr val="accent3">
                    <a:lumMod val="50000"/>
                  </a:schemeClr>
                </a:solidFill>
                <a:hlinkClick r:id="rId6">
                  <a:extLst>
                    <a:ext uri="{A12FA001-AC4F-418D-AE19-62706E023703}">
                      <ahyp:hlinkClr xmlns:ahyp="http://schemas.microsoft.com/office/drawing/2018/hyperlinkcolor" val="tx"/>
                    </a:ext>
                  </a:extLst>
                </a:hlinkClick>
              </a:rPr>
              <a:t>https://www.youtube.com/watch?v=3NC5i8c3Qz4</a:t>
            </a:r>
            <a:endParaRPr lang="en-US" sz="2000" b="1" dirty="0">
              <a:solidFill>
                <a:schemeClr val="accent3">
                  <a:lumMod val="50000"/>
                </a:schemeClr>
              </a:solidFill>
            </a:endParaRPr>
          </a:p>
        </p:txBody>
      </p:sp>
    </p:spTree>
    <p:extLst>
      <p:ext uri="{BB962C8B-B14F-4D97-AF65-F5344CB8AC3E}">
        <p14:creationId xmlns:p14="http://schemas.microsoft.com/office/powerpoint/2010/main" val="952384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461C8C-00F5-4AF3-9042-B48616825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00" t="26563" r="45833" b="9375"/>
          <a:stretch>
            <a:fillRect/>
          </a:stretch>
        </p:blipFill>
        <p:spPr bwMode="auto">
          <a:xfrm>
            <a:off x="0" y="3516"/>
            <a:ext cx="6881016" cy="685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p:cNvSpPr>
          <p:nvPr/>
        </p:nvSpPr>
        <p:spPr>
          <a:xfrm>
            <a:off x="6858000" y="1219200"/>
            <a:ext cx="5341463" cy="1752600"/>
          </a:xfrm>
        </p:spPr>
        <p:txBody>
          <a:bodyPr/>
          <a:lstStyle>
            <a:lvl1pPr marL="342900" indent="-342900" algn="l" defTabSz="457200" rtl="0" eaLnBrk="1" latinLnBrk="0" hangingPunct="1">
              <a:spcBef>
                <a:spcPct val="20000"/>
              </a:spcBef>
              <a:buClr>
                <a:srgbClr val="53A6FF"/>
              </a:buClr>
              <a:buSzPct val="100000"/>
              <a:buFont typeface="Arial"/>
              <a:buChar char="•"/>
              <a:defRPr sz="240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lgn="ctr">
              <a:buFont typeface="Arial"/>
              <a:buNone/>
            </a:pPr>
            <a:r>
              <a:rPr lang="en-GB" altLang="en-US" dirty="0">
                <a:latin typeface="Cambria" panose="02040503050406030204" pitchFamily="18" charset="0"/>
              </a:rPr>
              <a:t>The UN Global Compact asks businesses to </a:t>
            </a:r>
            <a:r>
              <a:rPr lang="en-GB" altLang="en-US" b="1" u="sng" dirty="0">
                <a:latin typeface="Cambria" panose="02040503050406030204" pitchFamily="18" charset="0"/>
              </a:rPr>
              <a:t>support</a:t>
            </a:r>
            <a:r>
              <a:rPr lang="en-GB" altLang="en-US" dirty="0">
                <a:latin typeface="Cambria" panose="02040503050406030204" pitchFamily="18" charset="0"/>
              </a:rPr>
              <a:t> and </a:t>
            </a:r>
            <a:r>
              <a:rPr lang="en-GB" altLang="en-US" b="1" u="sng" dirty="0">
                <a:latin typeface="Cambria" panose="02040503050406030204" pitchFamily="18" charset="0"/>
              </a:rPr>
              <a:t>respect</a:t>
            </a:r>
            <a:r>
              <a:rPr lang="en-GB" altLang="en-US" dirty="0">
                <a:latin typeface="Cambria" panose="02040503050406030204" pitchFamily="18" charset="0"/>
              </a:rPr>
              <a:t> the protection of internationally proclaimed human rights</a:t>
            </a:r>
          </a:p>
          <a:p>
            <a:pPr algn="ctr"/>
            <a:endParaRPr lang="en-GB" altLang="en-US" sz="2300" b="1" dirty="0">
              <a:latin typeface="Cambria" panose="02040503050406030204" pitchFamily="18" charset="0"/>
            </a:endParaRPr>
          </a:p>
          <a:p>
            <a:pPr marL="114300" indent="0" algn="ctr">
              <a:buFont typeface="Arial"/>
              <a:buNone/>
            </a:pPr>
            <a:endParaRPr lang="en-GB" altLang="en-US" sz="2300" dirty="0">
              <a:latin typeface="Cambria" panose="02040503050406030204" pitchFamily="18" charset="0"/>
            </a:endParaRPr>
          </a:p>
          <a:p>
            <a:pPr marL="114300" indent="0" algn="ctr">
              <a:buFont typeface="Arial"/>
              <a:buNone/>
            </a:pPr>
            <a:endParaRPr lang="en-GB" altLang="en-US" sz="2300" dirty="0">
              <a:latin typeface="Cambria" panose="02040503050406030204" pitchFamily="18" charset="0"/>
            </a:endParaRPr>
          </a:p>
        </p:txBody>
      </p:sp>
      <p:sp>
        <p:nvSpPr>
          <p:cNvPr id="7" name="TextBox 6"/>
          <p:cNvSpPr txBox="1"/>
          <p:nvPr/>
        </p:nvSpPr>
        <p:spPr>
          <a:xfrm>
            <a:off x="7094064" y="3200400"/>
            <a:ext cx="4953000" cy="1631216"/>
          </a:xfrm>
          <a:prstGeom prst="rect">
            <a:avLst/>
          </a:prstGeom>
          <a:solidFill>
            <a:schemeClr val="accent1">
              <a:lumMod val="20000"/>
              <a:lumOff val="80000"/>
            </a:schemeClr>
          </a:solidFill>
        </p:spPr>
        <p:txBody>
          <a:bodyPr wrap="square" rtlCol="0">
            <a:spAutoFit/>
          </a:bodyPr>
          <a:lstStyle/>
          <a:p>
            <a:pPr lvl="1"/>
            <a:r>
              <a:rPr lang="en-GB" altLang="en-US" sz="2000" b="1" dirty="0">
                <a:latin typeface="Cambria" panose="02040503050406030204" pitchFamily="18" charset="0"/>
              </a:rPr>
              <a:t>Respect</a:t>
            </a:r>
            <a:r>
              <a:rPr lang="en-GB" altLang="en-US" sz="2000" dirty="0">
                <a:latin typeface="Cambria" panose="02040503050406030204" pitchFamily="18" charset="0"/>
              </a:rPr>
              <a:t> – do not cause harm     </a:t>
            </a:r>
          </a:p>
          <a:p>
            <a:pPr lvl="1"/>
            <a:r>
              <a:rPr lang="en-GB" altLang="en-US" sz="2000" i="1" dirty="0">
                <a:latin typeface="Cambria" panose="02040503050406030204" pitchFamily="18" charset="0"/>
              </a:rPr>
              <a:t>                     (the minimum)</a:t>
            </a:r>
          </a:p>
          <a:p>
            <a:pPr lvl="1"/>
            <a:endParaRPr lang="en-GB" altLang="en-US" sz="2000" b="1" dirty="0">
              <a:latin typeface="Cambria" panose="02040503050406030204" pitchFamily="18" charset="0"/>
            </a:endParaRPr>
          </a:p>
          <a:p>
            <a:pPr lvl="1"/>
            <a:r>
              <a:rPr lang="en-GB" altLang="en-US" sz="2000" b="1" dirty="0">
                <a:latin typeface="Cambria" panose="02040503050406030204" pitchFamily="18" charset="0"/>
              </a:rPr>
              <a:t>Support</a:t>
            </a:r>
            <a:r>
              <a:rPr lang="en-GB" altLang="en-US" sz="2000" dirty="0">
                <a:latin typeface="Cambria" panose="02040503050406030204" pitchFamily="18" charset="0"/>
              </a:rPr>
              <a:t> – make a positive contribution </a:t>
            </a:r>
          </a:p>
          <a:p>
            <a:pPr lvl="1"/>
            <a:r>
              <a:rPr lang="en-GB" altLang="en-US" sz="2000" dirty="0">
                <a:latin typeface="Cambria" panose="02040503050406030204" pitchFamily="18" charset="0"/>
              </a:rPr>
              <a:t>                     </a:t>
            </a:r>
            <a:r>
              <a:rPr lang="en-GB" altLang="en-US" sz="2000" i="1" dirty="0">
                <a:latin typeface="Cambria" panose="02040503050406030204" pitchFamily="18" charset="0"/>
              </a:rPr>
              <a:t>(desirable, encouraged)</a:t>
            </a:r>
          </a:p>
        </p:txBody>
      </p:sp>
      <p:sp>
        <p:nvSpPr>
          <p:cNvPr id="8" name="Rectangle 7"/>
          <p:cNvSpPr/>
          <p:nvPr/>
        </p:nvSpPr>
        <p:spPr>
          <a:xfrm>
            <a:off x="6911496" y="5562600"/>
            <a:ext cx="5128104" cy="769441"/>
          </a:xfrm>
          <a:prstGeom prst="rect">
            <a:avLst/>
          </a:prstGeom>
        </p:spPr>
        <p:txBody>
          <a:bodyPr wrap="square">
            <a:spAutoFit/>
          </a:bodyPr>
          <a:lstStyle/>
          <a:p>
            <a:pPr marL="114300" algn="ctr"/>
            <a:r>
              <a:rPr lang="en-GB" altLang="en-US" sz="2200" dirty="0">
                <a:solidFill>
                  <a:srgbClr val="0099FF"/>
                </a:solidFill>
                <a:latin typeface="Cambria" panose="02040503050406030204" pitchFamily="18" charset="0"/>
              </a:rPr>
              <a:t>The Principles elaborate on what this means as regards Children’s Rights…</a:t>
            </a:r>
            <a:endParaRPr lang="en-US" altLang="en-US" sz="2200" dirty="0">
              <a:solidFill>
                <a:srgbClr val="0099FF"/>
              </a:solidFill>
              <a:latin typeface="Cambria" panose="02040503050406030204" pitchFamily="18" charset="0"/>
            </a:endParaRPr>
          </a:p>
        </p:txBody>
      </p:sp>
      <p:pic>
        <p:nvPicPr>
          <p:cNvPr id="9" name="Picture 8">
            <a:extLst>
              <a:ext uri="{FF2B5EF4-FFF2-40B4-BE49-F238E27FC236}">
                <a16:creationId xmlns:a16="http://schemas.microsoft.com/office/drawing/2014/main" id="{FF9605F0-C6AF-4034-A0FB-5723F40A80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53399" y="-7335"/>
            <a:ext cx="4038601" cy="1058375"/>
          </a:xfrm>
          <a:prstGeom prst="rect">
            <a:avLst/>
          </a:prstGeom>
          <a:noFill/>
        </p:spPr>
      </p:pic>
    </p:spTree>
    <p:extLst>
      <p:ext uri="{BB962C8B-B14F-4D97-AF65-F5344CB8AC3E}">
        <p14:creationId xmlns:p14="http://schemas.microsoft.com/office/powerpoint/2010/main" val="2363949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CFA7-68D1-4B2E-B410-1715DE4C57DA}"/>
              </a:ext>
            </a:extLst>
          </p:cNvPr>
          <p:cNvSpPr>
            <a:spLocks noGrp="1"/>
          </p:cNvSpPr>
          <p:nvPr>
            <p:ph type="title"/>
          </p:nvPr>
        </p:nvSpPr>
        <p:spPr/>
        <p:txBody>
          <a:bodyPr anchor="t"/>
          <a:lstStyle/>
          <a:p>
            <a:pPr algn="ctr"/>
            <a:r>
              <a:rPr lang="en-US" sz="4000" b="0" dirty="0"/>
              <a:t>Lunch break</a:t>
            </a:r>
          </a:p>
        </p:txBody>
      </p:sp>
      <p:pic>
        <p:nvPicPr>
          <p:cNvPr id="5" name="Bild 6" descr="Palm_darker-blue.png">
            <a:extLst>
              <a:ext uri="{FF2B5EF4-FFF2-40B4-BE49-F238E27FC236}">
                <a16:creationId xmlns:a16="http://schemas.microsoft.com/office/drawing/2014/main" id="{54D31D3B-CE16-4BB2-A509-28C4C9951DD2}"/>
              </a:ext>
            </a:extLst>
          </p:cNvPr>
          <p:cNvPicPr>
            <a:picLocks noChangeAspect="1"/>
          </p:cNvPicPr>
          <p:nvPr/>
        </p:nvPicPr>
        <p:blipFill>
          <a:blip r:embed="rId2">
            <a:lum bright="70000" contrast="-70000"/>
            <a:alphaModFix amt="40000"/>
            <a:extLst>
              <a:ext uri="{28A0092B-C50C-407E-A947-70E740481C1C}">
                <a14:useLocalDpi xmlns:a14="http://schemas.microsoft.com/office/drawing/2010/main" val="0"/>
              </a:ext>
            </a:extLst>
          </a:blip>
          <a:stretch>
            <a:fillRect/>
          </a:stretch>
        </p:blipFill>
        <p:spPr>
          <a:xfrm rot="1240407" flipH="1">
            <a:off x="2482450" y="3975867"/>
            <a:ext cx="1121709" cy="1362213"/>
          </a:xfrm>
          <a:prstGeom prst="rect">
            <a:avLst/>
          </a:prstGeom>
          <a:effectLst>
            <a:outerShdw sx="1000" sy="1000" algn="ctr" rotWithShape="0">
              <a:srgbClr val="000000">
                <a:alpha val="34000"/>
              </a:srgbClr>
            </a:outerShdw>
          </a:effectLst>
        </p:spPr>
      </p:pic>
      <p:pic>
        <p:nvPicPr>
          <p:cNvPr id="6" name="Bild 7">
            <a:extLst>
              <a:ext uri="{FF2B5EF4-FFF2-40B4-BE49-F238E27FC236}">
                <a16:creationId xmlns:a16="http://schemas.microsoft.com/office/drawing/2014/main" id="{FC1B4DDC-FD1F-44F8-A572-FC5828060385}"/>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rot="19399761">
            <a:off x="3499137" y="4446708"/>
            <a:ext cx="1551716" cy="1684286"/>
          </a:xfrm>
          <a:prstGeom prst="rect">
            <a:avLst/>
          </a:prstGeom>
        </p:spPr>
      </p:pic>
    </p:spTree>
    <p:extLst>
      <p:ext uri="{BB962C8B-B14F-4D97-AF65-F5344CB8AC3E}">
        <p14:creationId xmlns:p14="http://schemas.microsoft.com/office/powerpoint/2010/main" val="961184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5"/>
          <p:cNvPicPr preferRelativeResize="0"/>
          <p:nvPr/>
        </p:nvPicPr>
        <p:blipFill rotWithShape="1">
          <a:blip r:embed="rId3">
            <a:alphaModFix/>
          </a:blip>
          <a:srcRect t="4448" b="4448"/>
          <a:stretch/>
        </p:blipFill>
        <p:spPr>
          <a:xfrm>
            <a:off x="0" y="0"/>
            <a:ext cx="12420600" cy="6858000"/>
          </a:xfrm>
          <a:prstGeom prst="rect">
            <a:avLst/>
          </a:prstGeom>
          <a:noFill/>
          <a:ln>
            <a:noFill/>
          </a:ln>
        </p:spPr>
      </p:pic>
      <p:sp>
        <p:nvSpPr>
          <p:cNvPr id="193" name="Google Shape;193;p5"/>
          <p:cNvSpPr/>
          <p:nvPr/>
        </p:nvSpPr>
        <p:spPr>
          <a:xfrm>
            <a:off x="1981201" y="2743200"/>
            <a:ext cx="4149725" cy="3048000"/>
          </a:xfrm>
          <a:prstGeom prst="rect">
            <a:avLst/>
          </a:prstGeom>
          <a:solidFill>
            <a:srgbClr val="92D050"/>
          </a:solidFill>
          <a:ln>
            <a:noFill/>
          </a:ln>
          <a:effectLst>
            <a:outerShdw blurRad="127000" dist="76200" dir="2700000" algn="tl" rotWithShape="0">
              <a:srgbClr val="000000">
                <a:alpha val="29803"/>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5"/>
          <p:cNvSpPr txBox="1"/>
          <p:nvPr/>
        </p:nvSpPr>
        <p:spPr>
          <a:xfrm>
            <a:off x="2362200" y="4343400"/>
            <a:ext cx="3429000" cy="114300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53A6FF"/>
              </a:buClr>
              <a:buSzPts val="2400"/>
              <a:buFont typeface="Arial"/>
              <a:buNone/>
            </a:pPr>
            <a:r>
              <a:rPr lang="en-GB" sz="2400" b="1" i="0" cap="none">
                <a:solidFill>
                  <a:schemeClr val="lt1"/>
                </a:solidFill>
                <a:latin typeface="Arial"/>
                <a:ea typeface="Arial"/>
                <a:cs typeface="Arial"/>
                <a:sym typeface="Arial"/>
              </a:rPr>
              <a:t>ASSESS CURRENT MINING COMPANIES’ IMPACTS</a:t>
            </a:r>
            <a:endParaRPr/>
          </a:p>
        </p:txBody>
      </p:sp>
      <p:sp>
        <p:nvSpPr>
          <p:cNvPr id="195" name="Google Shape;195;p5"/>
          <p:cNvSpPr txBox="1"/>
          <p:nvPr/>
        </p:nvSpPr>
        <p:spPr>
          <a:xfrm>
            <a:off x="2313261" y="2925826"/>
            <a:ext cx="1089385" cy="346364"/>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1400" b="1">
                <a:solidFill>
                  <a:schemeClr val="lt1"/>
                </a:solidFill>
                <a:latin typeface="Arial"/>
                <a:ea typeface="Arial"/>
                <a:cs typeface="Arial"/>
                <a:sym typeface="Arial"/>
              </a:rPr>
              <a:t>SESSION</a:t>
            </a:r>
            <a:endParaRPr/>
          </a:p>
        </p:txBody>
      </p:sp>
      <p:pic>
        <p:nvPicPr>
          <p:cNvPr id="196" name="Google Shape;196;p5" descr="Palm_darker-blue.png"/>
          <p:cNvPicPr preferRelativeResize="0"/>
          <p:nvPr/>
        </p:nvPicPr>
        <p:blipFill rotWithShape="1">
          <a:blip r:embed="rId4">
            <a:alphaModFix amt="40000"/>
          </a:blip>
          <a:srcRect/>
          <a:stretch/>
        </p:blipFill>
        <p:spPr>
          <a:xfrm rot="-7015510" flipH="1">
            <a:off x="4560484" y="2805438"/>
            <a:ext cx="1158137" cy="1406452"/>
          </a:xfrm>
          <a:prstGeom prst="rect">
            <a:avLst/>
          </a:prstGeom>
          <a:noFill/>
          <a:ln>
            <a:noFill/>
          </a:ln>
        </p:spPr>
      </p:pic>
      <p:sp>
        <p:nvSpPr>
          <p:cNvPr id="197" name="Google Shape;197;p5"/>
          <p:cNvSpPr txBox="1"/>
          <p:nvPr/>
        </p:nvSpPr>
        <p:spPr>
          <a:xfrm>
            <a:off x="2235969" y="3332436"/>
            <a:ext cx="1726431" cy="858564"/>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53A6FF"/>
              </a:buClr>
              <a:buSzPts val="6000"/>
              <a:buFont typeface="Arial"/>
              <a:buNone/>
            </a:pPr>
            <a:r>
              <a:rPr lang="en-GB" sz="6000" b="0">
                <a:solidFill>
                  <a:schemeClr val="lt1"/>
                </a:solidFill>
                <a:latin typeface="Corsiva"/>
                <a:ea typeface="Corsiva"/>
                <a:cs typeface="Corsiva"/>
                <a:sym typeface="Corsiva"/>
              </a:rPr>
              <a:t>01</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6"/>
          <p:cNvPicPr preferRelativeResize="0">
            <a:picLocks noGrp="1"/>
          </p:cNvPicPr>
          <p:nvPr>
            <p:ph type="pic" idx="2"/>
          </p:nvPr>
        </p:nvPicPr>
        <p:blipFill rotWithShape="1">
          <a:blip r:embed="rId3">
            <a:alphaModFix/>
          </a:blip>
          <a:srcRect l="21419" r="21419"/>
          <a:stretch/>
        </p:blipFill>
        <p:spPr>
          <a:xfrm>
            <a:off x="0" y="-11662"/>
            <a:ext cx="6220406" cy="6371492"/>
          </a:xfrm>
          <a:prstGeom prst="rect">
            <a:avLst/>
          </a:prstGeom>
          <a:noFill/>
          <a:ln>
            <a:noFill/>
          </a:ln>
        </p:spPr>
      </p:pic>
      <p:sp>
        <p:nvSpPr>
          <p:cNvPr id="203" name="Google Shape;203;p6"/>
          <p:cNvSpPr txBox="1"/>
          <p:nvPr/>
        </p:nvSpPr>
        <p:spPr>
          <a:xfrm>
            <a:off x="6302928" y="152400"/>
            <a:ext cx="5660472" cy="6248400"/>
          </a:xfrm>
          <a:prstGeom prst="rect">
            <a:avLst/>
          </a:prstGeom>
          <a:noFill/>
          <a:ln>
            <a:noFill/>
          </a:ln>
        </p:spPr>
        <p:txBody>
          <a:bodyPr spcFirstLastPara="1" wrap="square" lIns="0" tIns="0" rIns="0" bIns="0" anchor="t" anchorCtr="0">
            <a:noAutofit/>
          </a:bodyPr>
          <a:lstStyle/>
          <a:p>
            <a:pPr marL="457200" marR="0" lvl="0" indent="-457200" algn="l" rtl="0">
              <a:lnSpc>
                <a:spcPct val="150000"/>
              </a:lnSpc>
              <a:spcBef>
                <a:spcPts val="0"/>
              </a:spcBef>
              <a:spcAft>
                <a:spcPts val="0"/>
              </a:spcAft>
              <a:buClr>
                <a:schemeClr val="lt1"/>
              </a:buClr>
              <a:buSzPts val="2400"/>
              <a:buFont typeface="Calibri"/>
              <a:buAutoNum type="arabicPeriod"/>
            </a:pPr>
            <a:r>
              <a:rPr lang="en-GB" sz="2400">
                <a:solidFill>
                  <a:schemeClr val="lt1"/>
                </a:solidFill>
                <a:latin typeface="Arial"/>
                <a:ea typeface="Arial"/>
                <a:cs typeface="Arial"/>
                <a:sym typeface="Arial"/>
              </a:rPr>
              <a:t>Resettlement</a:t>
            </a:r>
            <a:endParaRPr/>
          </a:p>
          <a:p>
            <a:pPr marL="457200" marR="0" lvl="0" indent="-457200" algn="l" rtl="0">
              <a:lnSpc>
                <a:spcPct val="150000"/>
              </a:lnSpc>
              <a:spcBef>
                <a:spcPts val="480"/>
              </a:spcBef>
              <a:spcAft>
                <a:spcPts val="0"/>
              </a:spcAft>
              <a:buClr>
                <a:schemeClr val="lt1"/>
              </a:buClr>
              <a:buSzPts val="2400"/>
              <a:buFont typeface="Calibri"/>
              <a:buAutoNum type="arabicPeriod"/>
            </a:pPr>
            <a:r>
              <a:rPr lang="en-GB" sz="2400">
                <a:solidFill>
                  <a:schemeClr val="lt1"/>
                </a:solidFill>
                <a:latin typeface="Arial"/>
                <a:ea typeface="Arial"/>
                <a:cs typeface="Arial"/>
                <a:sym typeface="Arial"/>
              </a:rPr>
              <a:t>In-Migration</a:t>
            </a:r>
            <a:endParaRPr/>
          </a:p>
          <a:p>
            <a:pPr marL="457200" marR="0" lvl="0" indent="-457200" algn="l" rtl="0">
              <a:lnSpc>
                <a:spcPct val="150000"/>
              </a:lnSpc>
              <a:spcBef>
                <a:spcPts val="480"/>
              </a:spcBef>
              <a:spcAft>
                <a:spcPts val="0"/>
              </a:spcAft>
              <a:buClr>
                <a:schemeClr val="lt1"/>
              </a:buClr>
              <a:buSzPts val="2400"/>
              <a:buFont typeface="Calibri"/>
              <a:buAutoNum type="arabicPeriod"/>
            </a:pPr>
            <a:r>
              <a:rPr lang="en-GB" sz="2400">
                <a:solidFill>
                  <a:schemeClr val="lt1"/>
                </a:solidFill>
                <a:latin typeface="Arial"/>
                <a:ea typeface="Arial"/>
                <a:cs typeface="Arial"/>
                <a:sym typeface="Arial"/>
              </a:rPr>
              <a:t>Environment</a:t>
            </a:r>
            <a:endParaRPr/>
          </a:p>
          <a:p>
            <a:pPr marL="457200" marR="0" lvl="0" indent="-457200" algn="l" rtl="0">
              <a:lnSpc>
                <a:spcPct val="150000"/>
              </a:lnSpc>
              <a:spcBef>
                <a:spcPts val="480"/>
              </a:spcBef>
              <a:spcAft>
                <a:spcPts val="0"/>
              </a:spcAft>
              <a:buClr>
                <a:schemeClr val="lt1"/>
              </a:buClr>
              <a:buSzPts val="2400"/>
              <a:buFont typeface="Calibri"/>
              <a:buAutoNum type="arabicPeriod"/>
            </a:pPr>
            <a:r>
              <a:rPr lang="en-GB" sz="2400">
                <a:solidFill>
                  <a:schemeClr val="lt1"/>
                </a:solidFill>
                <a:latin typeface="Arial"/>
                <a:ea typeface="Arial"/>
                <a:cs typeface="Arial"/>
                <a:sym typeface="Arial"/>
              </a:rPr>
              <a:t>Security</a:t>
            </a:r>
            <a:endParaRPr/>
          </a:p>
          <a:p>
            <a:pPr marL="457200" marR="0" lvl="0" indent="-457200" algn="l" rtl="0">
              <a:lnSpc>
                <a:spcPct val="150000"/>
              </a:lnSpc>
              <a:spcBef>
                <a:spcPts val="480"/>
              </a:spcBef>
              <a:spcAft>
                <a:spcPts val="0"/>
              </a:spcAft>
              <a:buClr>
                <a:schemeClr val="lt1"/>
              </a:buClr>
              <a:buSzPts val="2400"/>
              <a:buFont typeface="Calibri"/>
              <a:buAutoNum type="arabicPeriod"/>
            </a:pPr>
            <a:r>
              <a:rPr lang="en-GB" sz="2400">
                <a:solidFill>
                  <a:schemeClr val="lt1"/>
                </a:solidFill>
                <a:latin typeface="Arial"/>
                <a:ea typeface="Arial"/>
                <a:cs typeface="Arial"/>
                <a:sym typeface="Arial"/>
              </a:rPr>
              <a:t>Health and Safety</a:t>
            </a:r>
            <a:endParaRPr/>
          </a:p>
          <a:p>
            <a:pPr marL="457200" marR="0" lvl="0" indent="-457200" algn="l" rtl="0">
              <a:lnSpc>
                <a:spcPct val="150000"/>
              </a:lnSpc>
              <a:spcBef>
                <a:spcPts val="480"/>
              </a:spcBef>
              <a:spcAft>
                <a:spcPts val="0"/>
              </a:spcAft>
              <a:buClr>
                <a:schemeClr val="lt1"/>
              </a:buClr>
              <a:buSzPts val="2400"/>
              <a:buFont typeface="Calibri"/>
              <a:buAutoNum type="arabicPeriod"/>
            </a:pPr>
            <a:r>
              <a:rPr lang="en-GB" sz="2400">
                <a:solidFill>
                  <a:schemeClr val="lt1"/>
                </a:solidFill>
                <a:latin typeface="Arial"/>
                <a:ea typeface="Arial"/>
                <a:cs typeface="Arial"/>
                <a:sym typeface="Arial"/>
              </a:rPr>
              <a:t>Working Conditions</a:t>
            </a:r>
            <a:endParaRPr/>
          </a:p>
          <a:p>
            <a:pPr marL="457200" marR="0" lvl="0" indent="-457200" algn="l" rtl="0">
              <a:lnSpc>
                <a:spcPct val="150000"/>
              </a:lnSpc>
              <a:spcBef>
                <a:spcPts val="480"/>
              </a:spcBef>
              <a:spcAft>
                <a:spcPts val="0"/>
              </a:spcAft>
              <a:buClr>
                <a:schemeClr val="lt1"/>
              </a:buClr>
              <a:buSzPts val="2400"/>
              <a:buFont typeface="Calibri"/>
              <a:buAutoNum type="arabicPeriod"/>
            </a:pPr>
            <a:r>
              <a:rPr lang="en-GB" sz="2400">
                <a:solidFill>
                  <a:schemeClr val="lt1"/>
                </a:solidFill>
                <a:latin typeface="Arial"/>
                <a:ea typeface="Arial"/>
                <a:cs typeface="Arial"/>
                <a:sym typeface="Arial"/>
              </a:rPr>
              <a:t>Sexual violence</a:t>
            </a:r>
            <a:endParaRPr/>
          </a:p>
          <a:p>
            <a:pPr marL="457200" marR="0" lvl="0" indent="-457200" algn="l" rtl="0">
              <a:lnSpc>
                <a:spcPct val="150000"/>
              </a:lnSpc>
              <a:spcBef>
                <a:spcPts val="480"/>
              </a:spcBef>
              <a:spcAft>
                <a:spcPts val="0"/>
              </a:spcAft>
              <a:buClr>
                <a:schemeClr val="lt1"/>
              </a:buClr>
              <a:buSzPts val="2400"/>
              <a:buFont typeface="Calibri"/>
              <a:buAutoNum type="arabicPeriod"/>
            </a:pPr>
            <a:r>
              <a:rPr lang="en-GB" sz="2400">
                <a:solidFill>
                  <a:schemeClr val="lt1"/>
                </a:solidFill>
                <a:latin typeface="Arial"/>
                <a:ea typeface="Arial"/>
                <a:cs typeface="Arial"/>
                <a:sym typeface="Arial"/>
              </a:rPr>
              <a:t>Social Investment</a:t>
            </a:r>
            <a:endParaRPr/>
          </a:p>
          <a:p>
            <a:pPr marL="457200" marR="0" lvl="0" indent="-457200" algn="l" rtl="0">
              <a:lnSpc>
                <a:spcPct val="150000"/>
              </a:lnSpc>
              <a:spcBef>
                <a:spcPts val="480"/>
              </a:spcBef>
              <a:spcAft>
                <a:spcPts val="0"/>
              </a:spcAft>
              <a:buClr>
                <a:schemeClr val="lt1"/>
              </a:buClr>
              <a:buSzPts val="2400"/>
              <a:buFont typeface="Calibri"/>
              <a:buAutoNum type="arabicPeriod"/>
            </a:pPr>
            <a:r>
              <a:rPr lang="en-GB" sz="2400">
                <a:solidFill>
                  <a:schemeClr val="lt1"/>
                </a:solidFill>
                <a:latin typeface="Arial"/>
                <a:ea typeface="Arial"/>
                <a:cs typeface="Arial"/>
                <a:sym typeface="Arial"/>
              </a:rPr>
              <a:t>Stakeholder Engagement</a:t>
            </a:r>
            <a:endParaRPr/>
          </a:p>
          <a:p>
            <a:pPr marL="457200" marR="0" lvl="0" indent="-457200" algn="l" rtl="0">
              <a:lnSpc>
                <a:spcPct val="150000"/>
              </a:lnSpc>
              <a:spcBef>
                <a:spcPts val="480"/>
              </a:spcBef>
              <a:spcAft>
                <a:spcPts val="0"/>
              </a:spcAft>
              <a:buClr>
                <a:schemeClr val="lt1"/>
              </a:buClr>
              <a:buSzPts val="2400"/>
              <a:buFont typeface="Calibri"/>
              <a:buAutoNum type="arabicPeriod"/>
            </a:pPr>
            <a:r>
              <a:rPr lang="en-GB" sz="2400">
                <a:solidFill>
                  <a:schemeClr val="lt1"/>
                </a:solidFill>
                <a:latin typeface="Arial"/>
                <a:ea typeface="Arial"/>
                <a:cs typeface="Arial"/>
                <a:sym typeface="Arial"/>
              </a:rPr>
              <a:t>Impact Assessment</a:t>
            </a:r>
            <a:endParaRPr/>
          </a:p>
          <a:p>
            <a:pPr marL="342900" marR="0" lvl="0" indent="-190500" algn="l" rtl="0">
              <a:lnSpc>
                <a:spcPct val="150000"/>
              </a:lnSpc>
              <a:spcBef>
                <a:spcPts val="480"/>
              </a:spcBef>
              <a:spcAft>
                <a:spcPts val="0"/>
              </a:spcAft>
              <a:buClr>
                <a:srgbClr val="3F3F3F"/>
              </a:buClr>
              <a:buSzPts val="2400"/>
              <a:buFont typeface="Noto Sans Symbols"/>
              <a:buNone/>
            </a:pPr>
            <a:endParaRPr sz="2400">
              <a:solidFill>
                <a:schemeClr val="lt1"/>
              </a:solidFill>
              <a:latin typeface="Arial"/>
              <a:ea typeface="Arial"/>
              <a:cs typeface="Arial"/>
              <a:sym typeface="Arial"/>
            </a:endParaRPr>
          </a:p>
          <a:p>
            <a:pPr marL="342900" marR="0" lvl="0" indent="-190500" algn="l" rtl="0">
              <a:lnSpc>
                <a:spcPct val="150000"/>
              </a:lnSpc>
              <a:spcBef>
                <a:spcPts val="480"/>
              </a:spcBef>
              <a:spcAft>
                <a:spcPts val="0"/>
              </a:spcAft>
              <a:buClr>
                <a:srgbClr val="3F3F3F"/>
              </a:buClr>
              <a:buSzPts val="2400"/>
              <a:buFont typeface="Noto Sans Symbols"/>
              <a:buNone/>
            </a:pPr>
            <a:endParaRPr sz="2400">
              <a:solidFill>
                <a:schemeClr val="lt1"/>
              </a:solidFill>
              <a:latin typeface="Arial"/>
              <a:ea typeface="Arial"/>
              <a:cs typeface="Arial"/>
              <a:sym typeface="Arial"/>
            </a:endParaRPr>
          </a:p>
          <a:p>
            <a:pPr marL="342900" marR="0" lvl="0" indent="-190500" algn="l" rtl="0">
              <a:lnSpc>
                <a:spcPct val="150000"/>
              </a:lnSpc>
              <a:spcBef>
                <a:spcPts val="480"/>
              </a:spcBef>
              <a:spcAft>
                <a:spcPts val="0"/>
              </a:spcAft>
              <a:buClr>
                <a:srgbClr val="3F3F3F"/>
              </a:buClr>
              <a:buSzPts val="2400"/>
              <a:buFont typeface="Noto Sans Symbols"/>
              <a:buNone/>
            </a:pPr>
            <a:endParaRPr sz="2400">
              <a:solidFill>
                <a:schemeClr val="lt1"/>
              </a:solidFill>
              <a:latin typeface="Arial"/>
              <a:ea typeface="Arial"/>
              <a:cs typeface="Arial"/>
              <a:sym typeface="Arial"/>
            </a:endParaRPr>
          </a:p>
          <a:p>
            <a:pPr marL="342900" marR="0" lvl="0" indent="-190500" algn="l" rtl="0">
              <a:lnSpc>
                <a:spcPct val="150000"/>
              </a:lnSpc>
              <a:spcBef>
                <a:spcPts val="480"/>
              </a:spcBef>
              <a:spcAft>
                <a:spcPts val="0"/>
              </a:spcAft>
              <a:buClr>
                <a:srgbClr val="3F3F3F"/>
              </a:buClr>
              <a:buSzPts val="2400"/>
              <a:buFont typeface="Noto Sans Symbols"/>
              <a:buNone/>
            </a:pPr>
            <a:endParaRPr sz="2400">
              <a:solidFill>
                <a:schemeClr val="lt1"/>
              </a:solidFill>
              <a:latin typeface="Arial"/>
              <a:ea typeface="Arial"/>
              <a:cs typeface="Arial"/>
              <a:sym typeface="Arial"/>
            </a:endParaRPr>
          </a:p>
          <a:p>
            <a:pPr marL="342900" marR="0" lvl="0" indent="-190500" algn="l" rtl="0">
              <a:lnSpc>
                <a:spcPct val="150000"/>
              </a:lnSpc>
              <a:spcBef>
                <a:spcPts val="480"/>
              </a:spcBef>
              <a:spcAft>
                <a:spcPts val="0"/>
              </a:spcAft>
              <a:buClr>
                <a:srgbClr val="3F3F3F"/>
              </a:buClr>
              <a:buSzPts val="2400"/>
              <a:buFont typeface="Noto Sans Symbols"/>
              <a:buNone/>
            </a:pPr>
            <a:endParaRPr sz="2400">
              <a:solidFill>
                <a:schemeClr val="lt1"/>
              </a:solidFill>
              <a:latin typeface="Arial"/>
              <a:ea typeface="Arial"/>
              <a:cs typeface="Arial"/>
              <a:sym typeface="Arial"/>
            </a:endParaRPr>
          </a:p>
        </p:txBody>
      </p:sp>
      <p:sp>
        <p:nvSpPr>
          <p:cNvPr id="204" name="Google Shape;204;p6"/>
          <p:cNvSpPr txBox="1">
            <a:spLocks noGrp="1"/>
          </p:cNvSpPr>
          <p:nvPr>
            <p:ph type="title"/>
          </p:nvPr>
        </p:nvSpPr>
        <p:spPr>
          <a:xfrm>
            <a:off x="0" y="293138"/>
            <a:ext cx="6241426" cy="601717"/>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2400"/>
              <a:buFont typeface="Arial"/>
              <a:buNone/>
            </a:pPr>
            <a:r>
              <a:rPr lang="en-GB" sz="2400"/>
              <a:t>ASSESS PRIVATE SECTOR IMPACTS 🡺 </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849D-AD9E-4187-AE36-47EDF1E403C6}"/>
              </a:ext>
            </a:extLst>
          </p:cNvPr>
          <p:cNvSpPr>
            <a:spLocks noGrp="1"/>
          </p:cNvSpPr>
          <p:nvPr>
            <p:ph type="title"/>
          </p:nvPr>
        </p:nvSpPr>
        <p:spPr>
          <a:xfrm>
            <a:off x="609600" y="457200"/>
            <a:ext cx="10871200" cy="1042240"/>
          </a:xfrm>
        </p:spPr>
        <p:txBody>
          <a:bodyPr anchor="t"/>
          <a:lstStyle/>
          <a:p>
            <a:r>
              <a:rPr lang="en-GB" sz="2800" b="1" dirty="0">
                <a:effectLst/>
                <a:latin typeface="Segoe UI" panose="020B0502040204020203" pitchFamily="34" charset="0"/>
                <a:ea typeface="Times New Roman" panose="02020603050405020304" pitchFamily="18" charset="0"/>
              </a:rPr>
              <a:t>Work: No Child’s Business (WNCB) Program</a:t>
            </a:r>
            <a:r>
              <a:rPr lang="en-GB" sz="2800" dirty="0">
                <a:effectLst/>
                <a:latin typeface="Segoe UI" panose="020B0502040204020203" pitchFamily="34" charset="0"/>
                <a:ea typeface="Times New Roman" panose="02020603050405020304" pitchFamily="18" charset="0"/>
              </a:rPr>
              <a:t> </a:t>
            </a:r>
            <a:br>
              <a:rPr lang="en-GB" sz="2800" dirty="0">
                <a:effectLst/>
                <a:latin typeface="Segoe UI" panose="020B0502040204020203" pitchFamily="34" charset="0"/>
                <a:ea typeface="Times New Roman" panose="02020603050405020304" pitchFamily="18" charset="0"/>
              </a:rPr>
            </a:br>
            <a:r>
              <a:rPr lang="en-GB" sz="2800" cap="none" dirty="0">
                <a:solidFill>
                  <a:schemeClr val="tx1">
                    <a:lumMod val="50000"/>
                    <a:lumOff val="50000"/>
                  </a:schemeClr>
                </a:solidFill>
                <a:effectLst/>
                <a:latin typeface="Segoe UI" panose="020B0502040204020203" pitchFamily="34" charset="0"/>
                <a:ea typeface="Times New Roman" panose="02020603050405020304" pitchFamily="18" charset="0"/>
              </a:rPr>
              <a:t>Collaborative Initiative to Eradicate Child Labour</a:t>
            </a:r>
            <a:endParaRPr lang="en-GB" sz="2800" cap="none"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6DDD835A-53AE-493F-B218-5CDAC253594C}"/>
              </a:ext>
            </a:extLst>
          </p:cNvPr>
          <p:cNvSpPr>
            <a:spLocks noGrp="1"/>
          </p:cNvSpPr>
          <p:nvPr>
            <p:ph sz="quarter" idx="10"/>
          </p:nvPr>
        </p:nvSpPr>
        <p:spPr>
          <a:xfrm>
            <a:off x="711200" y="1752600"/>
            <a:ext cx="10109200" cy="4495800"/>
          </a:xfrm>
        </p:spPr>
        <p:txBody>
          <a:bodyPr/>
          <a:lstStyle/>
          <a:p>
            <a:pPr marL="0" lvl="0" indent="0">
              <a:buSzPts val="1000"/>
              <a:buNone/>
              <a:tabLst>
                <a:tab pos="457200" algn="l"/>
              </a:tabLst>
            </a:pPr>
            <a:r>
              <a:rPr lang="en-GB" sz="2400" b="1" dirty="0">
                <a:solidFill>
                  <a:schemeClr val="tx1"/>
                </a:solidFill>
                <a:effectLst/>
                <a:latin typeface="Segoe UI" panose="020B0502040204020203" pitchFamily="34" charset="0"/>
                <a:ea typeface="Times New Roman" panose="02020603050405020304" pitchFamily="18" charset="0"/>
              </a:rPr>
              <a:t>Global Alliance: UNICEF, Save the Children, Stop Child Labour</a:t>
            </a:r>
            <a:endParaRPr lang="en-GB" sz="2400" b="1" dirty="0">
              <a:solidFill>
                <a:schemeClr val="tx1"/>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2000" dirty="0">
                <a:solidFill>
                  <a:schemeClr val="tx1"/>
                </a:solidFill>
                <a:effectLst/>
                <a:latin typeface="Segoe UI" panose="020B0502040204020203" pitchFamily="34" charset="0"/>
                <a:ea typeface="Times New Roman" panose="02020603050405020304" pitchFamily="18" charset="0"/>
              </a:rPr>
              <a:t>Goal: Eradicate child labour by 2025</a:t>
            </a:r>
          </a:p>
          <a:p>
            <a:pPr marL="342900" lvl="0" indent="-342900">
              <a:buSzPts val="1000"/>
              <a:buFont typeface="Symbol" panose="05050102010706020507" pitchFamily="18" charset="2"/>
              <a:buChar char=""/>
              <a:tabLst>
                <a:tab pos="457200" algn="l"/>
              </a:tabLst>
            </a:pPr>
            <a:r>
              <a:rPr lang="en-GB" sz="2000" dirty="0">
                <a:solidFill>
                  <a:schemeClr val="tx1"/>
                </a:solidFill>
                <a:effectLst/>
                <a:latin typeface="Segoe UI" panose="020B0502040204020203" pitchFamily="34" charset="0"/>
                <a:ea typeface="Times New Roman" panose="02020603050405020304" pitchFamily="18" charset="0"/>
              </a:rPr>
              <a:t>6 focal countries  - Mali, Cote D’Ivoire, India, Jordan, Vietnam, and Uganda</a:t>
            </a:r>
            <a:endParaRPr lang="en-GB" sz="2000" dirty="0">
              <a:solidFill>
                <a:schemeClr val="tx1"/>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2000" dirty="0">
                <a:solidFill>
                  <a:schemeClr val="tx1"/>
                </a:solidFill>
                <a:effectLst/>
                <a:latin typeface="Segoe UI" panose="020B0502040204020203" pitchFamily="34" charset="0"/>
                <a:ea typeface="Times New Roman" panose="02020603050405020304" pitchFamily="18" charset="0"/>
              </a:rPr>
              <a:t>Empowering children: Quality education, decent work opportunities</a:t>
            </a:r>
            <a:endParaRPr lang="en-GB" sz="2000" dirty="0">
              <a:solidFill>
                <a:schemeClr val="tx1"/>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2000" dirty="0">
                <a:solidFill>
                  <a:schemeClr val="tx1"/>
                </a:solidFill>
                <a:effectLst/>
                <a:latin typeface="Segoe UI" panose="020B0502040204020203" pitchFamily="34" charset="0"/>
                <a:ea typeface="Times New Roman" panose="02020603050405020304" pitchFamily="18" charset="0"/>
              </a:rPr>
              <a:t>SDG alignment: Contributing to Sustainable Development Goal (SDG) 8.7</a:t>
            </a:r>
            <a:endParaRPr lang="en-GB" sz="2000" dirty="0">
              <a:solidFill>
                <a:schemeClr val="tx1"/>
              </a:solidFill>
              <a:effectLst/>
              <a:latin typeface="Times New Roman" panose="02020603050405020304" pitchFamily="18" charset="0"/>
              <a:ea typeface="Times New Roman" panose="02020603050405020304" pitchFamily="18" charset="0"/>
            </a:endParaRPr>
          </a:p>
          <a:p>
            <a:pPr marL="0" indent="0">
              <a:spcBef>
                <a:spcPts val="1500"/>
              </a:spcBef>
              <a:spcAft>
                <a:spcPts val="1500"/>
              </a:spcAft>
              <a:buNone/>
            </a:pPr>
            <a:r>
              <a:rPr lang="en-GB" sz="2400" b="1" dirty="0">
                <a:solidFill>
                  <a:schemeClr val="tx1"/>
                </a:solidFill>
                <a:effectLst/>
                <a:latin typeface="Segoe UI" panose="020B0502040204020203" pitchFamily="34" charset="0"/>
                <a:ea typeface="Times New Roman" panose="02020603050405020304" pitchFamily="18" charset="0"/>
              </a:rPr>
              <a:t>WNCB Alliance in Uganda</a:t>
            </a:r>
            <a:endParaRPr lang="en-GB" sz="2400" dirty="0">
              <a:solidFill>
                <a:schemeClr val="tx1"/>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2000" dirty="0">
                <a:solidFill>
                  <a:schemeClr val="tx1"/>
                </a:solidFill>
                <a:effectLst/>
                <a:latin typeface="Segoe UI" panose="020B0502040204020203" pitchFamily="34" charset="0"/>
                <a:ea typeface="Times New Roman" panose="02020603050405020304" pitchFamily="18" charset="0"/>
              </a:rPr>
              <a:t>Local Alliance: HIVOS, UNATU, NRDO, EWAD, Save the Children International</a:t>
            </a:r>
            <a:endParaRPr lang="en-GB" sz="2000" dirty="0">
              <a:solidFill>
                <a:schemeClr val="tx1"/>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2000" dirty="0">
                <a:solidFill>
                  <a:schemeClr val="tx1"/>
                </a:solidFill>
                <a:effectLst/>
                <a:latin typeface="Segoe UI" panose="020B0502040204020203" pitchFamily="34" charset="0"/>
                <a:ea typeface="Times New Roman" panose="02020603050405020304" pitchFamily="18" charset="0"/>
              </a:rPr>
              <a:t>Targeted regions: Nakapiripirit, Moroto, Busia districts</a:t>
            </a:r>
            <a:endParaRPr lang="en-GB" sz="2000" dirty="0">
              <a:solidFill>
                <a:schemeClr val="tx1"/>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2000" dirty="0">
                <a:solidFill>
                  <a:schemeClr val="tx1"/>
                </a:solidFill>
                <a:effectLst/>
                <a:latin typeface="Segoe UI" panose="020B0502040204020203" pitchFamily="34" charset="0"/>
                <a:ea typeface="Times New Roman" panose="02020603050405020304" pitchFamily="18" charset="0"/>
              </a:rPr>
              <a:t>4 Pathway Approach: Community, Government, Private sector, International collaboration</a:t>
            </a:r>
            <a:endParaRPr lang="en-GB" sz="2000" dirty="0">
              <a:solidFill>
                <a:schemeClr val="tx1"/>
              </a:solidFill>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2000" dirty="0">
                <a:solidFill>
                  <a:schemeClr val="tx1"/>
                </a:solidFill>
                <a:effectLst/>
                <a:latin typeface="Segoe UI" panose="020B0502040204020203" pitchFamily="34" charset="0"/>
                <a:ea typeface="Times New Roman" panose="02020603050405020304" pitchFamily="18" charset="0"/>
              </a:rPr>
              <a:t>Currently strengthening the local front to eradicate child labour</a:t>
            </a:r>
            <a:endParaRPr lang="en-GB" sz="2000" dirty="0">
              <a:solidFill>
                <a:schemeClr val="tx1"/>
              </a:solidFill>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3026192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7"/>
          <p:cNvPicPr preferRelativeResize="0"/>
          <p:nvPr/>
        </p:nvPicPr>
        <p:blipFill rotWithShape="1">
          <a:blip r:embed="rId3">
            <a:alphaModFix/>
          </a:blip>
          <a:srcRect/>
          <a:stretch/>
        </p:blipFill>
        <p:spPr>
          <a:xfrm>
            <a:off x="0" y="0"/>
            <a:ext cx="6010458" cy="3139320"/>
          </a:xfrm>
          <a:prstGeom prst="rect">
            <a:avLst/>
          </a:prstGeom>
          <a:noFill/>
          <a:ln>
            <a:noFill/>
          </a:ln>
        </p:spPr>
      </p:pic>
      <p:sp>
        <p:nvSpPr>
          <p:cNvPr id="210" name="Google Shape;210;p7"/>
          <p:cNvSpPr txBox="1"/>
          <p:nvPr/>
        </p:nvSpPr>
        <p:spPr>
          <a:xfrm>
            <a:off x="6181544" y="12834"/>
            <a:ext cx="5248456" cy="60016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chemeClr val="dk1"/>
                </a:solidFill>
                <a:latin typeface="Calibri"/>
                <a:ea typeface="Calibri"/>
                <a:cs typeface="Calibri"/>
                <a:sym typeface="Calibri"/>
              </a:rPr>
              <a:t>Resettlement Goal:</a:t>
            </a:r>
            <a:endParaRPr dirty="0"/>
          </a:p>
          <a:p>
            <a:pPr marL="0" marR="0" lvl="0" indent="0" algn="l" rtl="0">
              <a:spcBef>
                <a:spcPts val="0"/>
              </a:spcBef>
              <a:spcAft>
                <a:spcPts val="0"/>
              </a:spcAft>
              <a:buNone/>
            </a:pPr>
            <a:r>
              <a:rPr lang="en-GB" sz="3200" dirty="0">
                <a:solidFill>
                  <a:schemeClr val="dk1"/>
                </a:solidFill>
                <a:latin typeface="Calibri"/>
                <a:ea typeface="Calibri"/>
                <a:cs typeface="Calibri"/>
                <a:sym typeface="Calibri"/>
              </a:rPr>
              <a:t>Enable people who are displaced by a project to improve their standard of living</a:t>
            </a:r>
            <a:endParaRPr dirty="0"/>
          </a:p>
          <a:p>
            <a:pPr marL="0" marR="0" lvl="0" indent="0" algn="l" rtl="0">
              <a:spcBef>
                <a:spcPts val="0"/>
              </a:spcBef>
              <a:spcAft>
                <a:spcPts val="0"/>
              </a:spcAft>
              <a:buNone/>
            </a:pP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dirty="0">
                <a:solidFill>
                  <a:schemeClr val="dk1"/>
                </a:solidFill>
                <a:latin typeface="Calibri"/>
                <a:ea typeface="Calibri"/>
                <a:cs typeface="Calibri"/>
                <a:sym typeface="Calibri"/>
              </a:rPr>
              <a:t>Requires:</a:t>
            </a:r>
            <a:endParaRPr dirty="0"/>
          </a:p>
          <a:p>
            <a:pPr marL="514350" marR="0" lvl="0" indent="-514350" algn="l" rtl="0">
              <a:spcBef>
                <a:spcPts val="0"/>
              </a:spcBef>
              <a:spcAft>
                <a:spcPts val="0"/>
              </a:spcAft>
              <a:buClr>
                <a:schemeClr val="dk1"/>
              </a:buClr>
              <a:buSzPts val="3200"/>
              <a:buFont typeface="Calibri"/>
              <a:buAutoNum type="arabicPeriod"/>
            </a:pPr>
            <a:r>
              <a:rPr lang="en-GB" sz="3200" dirty="0">
                <a:solidFill>
                  <a:schemeClr val="dk1"/>
                </a:solidFill>
                <a:latin typeface="Calibri"/>
                <a:ea typeface="Calibri"/>
                <a:cs typeface="Calibri"/>
                <a:sym typeface="Calibri"/>
              </a:rPr>
              <a:t>Socio-economic baseline</a:t>
            </a:r>
            <a:endParaRPr dirty="0"/>
          </a:p>
          <a:p>
            <a:pPr marL="514350" marR="0" lvl="0" indent="-514350" algn="l" rtl="0">
              <a:spcBef>
                <a:spcPts val="0"/>
              </a:spcBef>
              <a:spcAft>
                <a:spcPts val="0"/>
              </a:spcAft>
              <a:buClr>
                <a:schemeClr val="dk1"/>
              </a:buClr>
              <a:buSzPts val="3200"/>
              <a:buFont typeface="Calibri"/>
              <a:buAutoNum type="arabicPeriod"/>
            </a:pPr>
            <a:r>
              <a:rPr lang="en-GB" sz="3200" dirty="0">
                <a:solidFill>
                  <a:schemeClr val="dk1"/>
                </a:solidFill>
                <a:latin typeface="Calibri"/>
                <a:ea typeface="Calibri"/>
                <a:cs typeface="Calibri"/>
                <a:sym typeface="Calibri"/>
              </a:rPr>
              <a:t>Compensation framework</a:t>
            </a:r>
            <a:endParaRPr dirty="0"/>
          </a:p>
          <a:p>
            <a:pPr marL="514350" marR="0" lvl="0" indent="-514350" algn="l" rtl="0">
              <a:spcBef>
                <a:spcPts val="0"/>
              </a:spcBef>
              <a:spcAft>
                <a:spcPts val="0"/>
              </a:spcAft>
              <a:buClr>
                <a:schemeClr val="dk1"/>
              </a:buClr>
              <a:buSzPts val="3200"/>
              <a:buFont typeface="Calibri"/>
              <a:buAutoNum type="arabicPeriod"/>
            </a:pPr>
            <a:r>
              <a:rPr lang="en-GB" sz="3200" dirty="0">
                <a:solidFill>
                  <a:schemeClr val="dk1"/>
                </a:solidFill>
                <a:latin typeface="Calibri"/>
                <a:ea typeface="Calibri"/>
                <a:cs typeface="Calibri"/>
                <a:sym typeface="Calibri"/>
              </a:rPr>
              <a:t>Collaboration with local government</a:t>
            </a:r>
            <a:endParaRPr dirty="0"/>
          </a:p>
          <a:p>
            <a:pPr marL="457200" marR="0" lvl="0" indent="-25400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sp>
        <p:nvSpPr>
          <p:cNvPr id="211" name="Google Shape;211;p7"/>
          <p:cNvSpPr/>
          <p:nvPr/>
        </p:nvSpPr>
        <p:spPr>
          <a:xfrm>
            <a:off x="-4814" y="3139320"/>
            <a:ext cx="6010457" cy="3077725"/>
          </a:xfrm>
          <a:prstGeom prst="rect">
            <a:avLst/>
          </a:prstGeom>
          <a:solidFill>
            <a:srgbClr val="CCC0D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u="sng" dirty="0">
                <a:solidFill>
                  <a:srgbClr val="3F3151"/>
                </a:solidFill>
                <a:latin typeface="Open Sans Light"/>
                <a:ea typeface="Open Sans Light"/>
                <a:cs typeface="Open Sans Light"/>
                <a:sym typeface="Open Sans Light"/>
              </a:rPr>
              <a:t>Impacts on Children:</a:t>
            </a:r>
            <a:endParaRPr dirty="0"/>
          </a:p>
          <a:p>
            <a:pPr marL="285750" marR="0" lvl="0" indent="-285750" algn="l" rtl="0">
              <a:spcBef>
                <a:spcPts val="0"/>
              </a:spcBef>
              <a:spcAft>
                <a:spcPts val="0"/>
              </a:spcAft>
              <a:buClr>
                <a:srgbClr val="3F3151"/>
              </a:buClr>
              <a:buSzPts val="1800"/>
              <a:buFont typeface="Noto Sans Symbols"/>
              <a:buChar char="❑"/>
            </a:pPr>
            <a:r>
              <a:rPr lang="en-GB" sz="1800" dirty="0">
                <a:solidFill>
                  <a:srgbClr val="3F3151"/>
                </a:solidFill>
                <a:latin typeface="Open Sans Light"/>
                <a:ea typeface="Open Sans Light"/>
                <a:cs typeface="Open Sans Light"/>
                <a:sym typeface="Open Sans Light"/>
              </a:rPr>
              <a:t>Are psychologically more vulnerable to change</a:t>
            </a:r>
            <a:endParaRPr dirty="0"/>
          </a:p>
          <a:p>
            <a:pPr marL="285750" marR="0" lvl="0" indent="-171450" algn="l" rtl="0">
              <a:spcBef>
                <a:spcPts val="0"/>
              </a:spcBef>
              <a:spcAft>
                <a:spcPts val="0"/>
              </a:spcAft>
              <a:buClr>
                <a:schemeClr val="dk1"/>
              </a:buClr>
              <a:buSzPts val="1800"/>
              <a:buFont typeface="Noto Sans Symbols"/>
              <a:buNone/>
            </a:pPr>
            <a:endParaRPr sz="1800" dirty="0">
              <a:solidFill>
                <a:srgbClr val="3F3151"/>
              </a:solidFill>
              <a:latin typeface="Open Sans Light"/>
              <a:ea typeface="Open Sans Light"/>
              <a:cs typeface="Open Sans Light"/>
              <a:sym typeface="Open Sans Light"/>
            </a:endParaRPr>
          </a:p>
          <a:p>
            <a:pPr marL="285750" marR="0" lvl="0" indent="-285750" algn="l" rtl="0">
              <a:spcBef>
                <a:spcPts val="0"/>
              </a:spcBef>
              <a:spcAft>
                <a:spcPts val="0"/>
              </a:spcAft>
              <a:buClr>
                <a:srgbClr val="3F3151"/>
              </a:buClr>
              <a:buSzPts val="1800"/>
              <a:buFont typeface="Noto Sans Symbols"/>
              <a:buChar char="❑"/>
            </a:pPr>
            <a:r>
              <a:rPr lang="en-GB" sz="1800" dirty="0">
                <a:solidFill>
                  <a:srgbClr val="3F3151"/>
                </a:solidFill>
                <a:latin typeface="Open Sans Light"/>
                <a:ea typeface="Open Sans Light"/>
                <a:cs typeface="Open Sans Light"/>
                <a:sym typeface="Open Sans Light"/>
              </a:rPr>
              <a:t>May be discriminated against in accessing compensation</a:t>
            </a:r>
            <a:endParaRPr dirty="0"/>
          </a:p>
          <a:p>
            <a:pPr marL="285750" marR="0" lvl="0" indent="-171450" algn="l" rtl="0">
              <a:spcBef>
                <a:spcPts val="0"/>
              </a:spcBef>
              <a:spcAft>
                <a:spcPts val="0"/>
              </a:spcAft>
              <a:buClr>
                <a:schemeClr val="dk1"/>
              </a:buClr>
              <a:buSzPts val="1800"/>
              <a:buFont typeface="Noto Sans Symbols"/>
              <a:buNone/>
            </a:pPr>
            <a:endParaRPr sz="1800" dirty="0">
              <a:solidFill>
                <a:srgbClr val="3F3151"/>
              </a:solidFill>
              <a:latin typeface="Open Sans Light"/>
              <a:ea typeface="Open Sans Light"/>
              <a:cs typeface="Open Sans Light"/>
              <a:sym typeface="Open Sans Light"/>
            </a:endParaRPr>
          </a:p>
          <a:p>
            <a:pPr marL="285750" marR="0" lvl="0" indent="-285750" algn="l" rtl="0">
              <a:spcBef>
                <a:spcPts val="0"/>
              </a:spcBef>
              <a:spcAft>
                <a:spcPts val="0"/>
              </a:spcAft>
              <a:buClr>
                <a:srgbClr val="3F3151"/>
              </a:buClr>
              <a:buSzPts val="1800"/>
              <a:buFont typeface="Noto Sans Symbols"/>
              <a:buChar char="❑"/>
            </a:pPr>
            <a:r>
              <a:rPr lang="en-GB" sz="1800" dirty="0">
                <a:solidFill>
                  <a:srgbClr val="3F3151"/>
                </a:solidFill>
                <a:latin typeface="Open Sans Light"/>
                <a:ea typeface="Open Sans Light"/>
                <a:cs typeface="Open Sans Light"/>
                <a:sym typeface="Open Sans Light"/>
              </a:rPr>
              <a:t>Vulnerable children (heads of households, orphans, children living or working on the streets) may not have property rights, and/or suffer from discrimination in access to compensation and remedy. </a:t>
            </a:r>
          </a:p>
          <a:p>
            <a:pPr marL="285750" marR="0" lvl="0" indent="-285750" algn="l" rtl="0">
              <a:spcBef>
                <a:spcPts val="0"/>
              </a:spcBef>
              <a:spcAft>
                <a:spcPts val="0"/>
              </a:spcAft>
              <a:buClr>
                <a:srgbClr val="3F3151"/>
              </a:buClr>
              <a:buSzPts val="1800"/>
              <a:buFont typeface="Noto Sans Symbols"/>
              <a:buChar char="❑"/>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8"/>
          <p:cNvSpPr/>
          <p:nvPr/>
        </p:nvSpPr>
        <p:spPr>
          <a:xfrm>
            <a:off x="0" y="3429000"/>
            <a:ext cx="6181544" cy="2308324"/>
          </a:xfrm>
          <a:prstGeom prst="rect">
            <a:avLst/>
          </a:prstGeom>
          <a:solidFill>
            <a:srgbClr val="F2DADA"/>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u="sng">
                <a:solidFill>
                  <a:srgbClr val="953734"/>
                </a:solidFill>
                <a:latin typeface="Open Sans Light"/>
                <a:ea typeface="Open Sans Light"/>
                <a:cs typeface="Open Sans Light"/>
                <a:sym typeface="Open Sans Light"/>
              </a:rPr>
              <a:t>Impacts on Children:</a:t>
            </a:r>
            <a:endParaRPr/>
          </a:p>
          <a:p>
            <a:pPr marL="285750" marR="0" lvl="0" indent="-285750" algn="l" rtl="0">
              <a:spcBef>
                <a:spcPts val="0"/>
              </a:spcBef>
              <a:spcAft>
                <a:spcPts val="0"/>
              </a:spcAft>
              <a:buClr>
                <a:srgbClr val="953734"/>
              </a:buClr>
              <a:buSzPts val="1800"/>
              <a:buFont typeface="Noto Sans Symbols"/>
              <a:buChar char="❑"/>
            </a:pPr>
            <a:r>
              <a:rPr lang="en-GB" sz="1800">
                <a:solidFill>
                  <a:srgbClr val="953734"/>
                </a:solidFill>
                <a:latin typeface="Calibri"/>
                <a:ea typeface="Calibri"/>
                <a:cs typeface="Calibri"/>
                <a:sym typeface="Calibri"/>
              </a:rPr>
              <a:t>They live in receiving area/ returning with their families after previously living in the area/ are travelling with parents to a project area</a:t>
            </a:r>
            <a:endParaRPr/>
          </a:p>
          <a:p>
            <a:pPr marL="285750" marR="0" lvl="0" indent="-171450" algn="l" rtl="0">
              <a:spcBef>
                <a:spcPts val="0"/>
              </a:spcBef>
              <a:spcAft>
                <a:spcPts val="0"/>
              </a:spcAft>
              <a:buClr>
                <a:schemeClr val="dk1"/>
              </a:buClr>
              <a:buSzPts val="1800"/>
              <a:buFont typeface="Noto Sans Symbols"/>
              <a:buNone/>
            </a:pPr>
            <a:endParaRPr sz="1800">
              <a:solidFill>
                <a:srgbClr val="953734"/>
              </a:solidFill>
              <a:latin typeface="Calibri"/>
              <a:ea typeface="Calibri"/>
              <a:cs typeface="Calibri"/>
              <a:sym typeface="Calibri"/>
            </a:endParaRPr>
          </a:p>
          <a:p>
            <a:pPr marL="285750" marR="0" lvl="0" indent="-285750" algn="l" rtl="0">
              <a:spcBef>
                <a:spcPts val="0"/>
              </a:spcBef>
              <a:spcAft>
                <a:spcPts val="0"/>
              </a:spcAft>
              <a:buClr>
                <a:srgbClr val="953734"/>
              </a:buClr>
              <a:buSzPts val="1800"/>
              <a:buFont typeface="Noto Sans Symbols"/>
              <a:buChar char="❑"/>
            </a:pPr>
            <a:r>
              <a:rPr lang="en-GB" sz="1800">
                <a:solidFill>
                  <a:srgbClr val="953734"/>
                </a:solidFill>
                <a:latin typeface="Calibri"/>
                <a:ea typeface="Calibri"/>
                <a:cs typeface="Calibri"/>
                <a:sym typeface="Calibri"/>
              </a:rPr>
              <a:t>They are left behind in a migrant-sending community while their parents or caregivers work at the mine or seek employment opportunities.</a:t>
            </a:r>
            <a:endParaRPr/>
          </a:p>
        </p:txBody>
      </p:sp>
      <p:pic>
        <p:nvPicPr>
          <p:cNvPr id="217" name="Google Shape;217;p8"/>
          <p:cNvPicPr preferRelativeResize="0"/>
          <p:nvPr/>
        </p:nvPicPr>
        <p:blipFill rotWithShape="1">
          <a:blip r:embed="rId3">
            <a:alphaModFix/>
          </a:blip>
          <a:srcRect/>
          <a:stretch/>
        </p:blipFill>
        <p:spPr>
          <a:xfrm>
            <a:off x="0" y="0"/>
            <a:ext cx="6197367" cy="3429000"/>
          </a:xfrm>
          <a:prstGeom prst="rect">
            <a:avLst/>
          </a:prstGeom>
          <a:noFill/>
          <a:ln>
            <a:noFill/>
          </a:ln>
        </p:spPr>
      </p:pic>
      <p:sp>
        <p:nvSpPr>
          <p:cNvPr id="218" name="Google Shape;218;p8"/>
          <p:cNvSpPr txBox="1"/>
          <p:nvPr/>
        </p:nvSpPr>
        <p:spPr>
          <a:xfrm>
            <a:off x="6164700" y="-2406"/>
            <a:ext cx="5477056"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alibri"/>
                <a:ea typeface="Calibri"/>
                <a:cs typeface="Calibri"/>
                <a:sym typeface="Calibri"/>
              </a:rPr>
              <a:t>Goal:</a:t>
            </a:r>
            <a:endParaRPr/>
          </a:p>
          <a:p>
            <a:pPr marL="0" marR="0" lvl="0" indent="0" algn="l" rtl="0">
              <a:spcBef>
                <a:spcPts val="0"/>
              </a:spcBef>
              <a:spcAft>
                <a:spcPts val="0"/>
              </a:spcAft>
              <a:buNone/>
            </a:pPr>
            <a:r>
              <a:rPr lang="en-GB" sz="2400">
                <a:solidFill>
                  <a:schemeClr val="dk1"/>
                </a:solidFill>
                <a:latin typeface="Calibri"/>
                <a:ea typeface="Calibri"/>
                <a:cs typeface="Calibri"/>
                <a:sym typeface="Calibri"/>
              </a:rPr>
              <a:t>Managing in-migration will take account of ‘controlled’ and ‘uncontrolled’ arrivals of many types of people. </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GB" sz="2400" b="1">
                <a:solidFill>
                  <a:schemeClr val="dk1"/>
                </a:solidFill>
                <a:latin typeface="Calibri"/>
                <a:ea typeface="Calibri"/>
                <a:cs typeface="Calibri"/>
                <a:sym typeface="Calibri"/>
              </a:rPr>
              <a:t>Requires:</a:t>
            </a:r>
            <a:endParaRPr/>
          </a:p>
          <a:p>
            <a:pPr marL="514350" marR="0" lvl="0" indent="-514350" algn="l" rtl="0">
              <a:spcBef>
                <a:spcPts val="0"/>
              </a:spcBef>
              <a:spcAft>
                <a:spcPts val="0"/>
              </a:spcAft>
              <a:buClr>
                <a:schemeClr val="dk1"/>
              </a:buClr>
              <a:buSzPts val="2400"/>
              <a:buFont typeface="Calibri"/>
              <a:buAutoNum type="arabicPeriod"/>
            </a:pPr>
            <a:r>
              <a:rPr lang="en-GB" sz="2400">
                <a:solidFill>
                  <a:schemeClr val="dk1"/>
                </a:solidFill>
                <a:latin typeface="Calibri"/>
                <a:ea typeface="Calibri"/>
                <a:cs typeface="Calibri"/>
                <a:sym typeface="Calibri"/>
              </a:rPr>
              <a:t>Working with local authorities on registration of migrant job seekers</a:t>
            </a:r>
            <a:endParaRPr/>
          </a:p>
          <a:p>
            <a:pPr marL="514350" marR="0" lvl="0" indent="-514350" algn="l" rtl="0">
              <a:spcBef>
                <a:spcPts val="0"/>
              </a:spcBef>
              <a:spcAft>
                <a:spcPts val="0"/>
              </a:spcAft>
              <a:buClr>
                <a:schemeClr val="dk1"/>
              </a:buClr>
              <a:buSzPts val="2400"/>
              <a:buFont typeface="Calibri"/>
              <a:buAutoNum type="arabicPeriod"/>
            </a:pPr>
            <a:r>
              <a:rPr lang="en-GB" sz="2400">
                <a:solidFill>
                  <a:schemeClr val="dk1"/>
                </a:solidFill>
                <a:latin typeface="Calibri"/>
                <a:ea typeface="Calibri"/>
                <a:cs typeface="Calibri"/>
                <a:sym typeface="Calibri"/>
              </a:rPr>
              <a:t>Project footprint and infrastructure e.g., access roads etc.</a:t>
            </a:r>
            <a:endParaRPr/>
          </a:p>
          <a:p>
            <a:pPr marL="514350" marR="0" lvl="0" indent="-514350" algn="l" rtl="0">
              <a:spcBef>
                <a:spcPts val="0"/>
              </a:spcBef>
              <a:spcAft>
                <a:spcPts val="0"/>
              </a:spcAft>
              <a:buClr>
                <a:schemeClr val="dk1"/>
              </a:buClr>
              <a:buSzPts val="2400"/>
              <a:buFont typeface="Calibri"/>
              <a:buAutoNum type="arabicPeriod"/>
            </a:pPr>
            <a:r>
              <a:rPr lang="en-GB" sz="2400">
                <a:solidFill>
                  <a:schemeClr val="dk1"/>
                </a:solidFill>
                <a:latin typeface="Calibri"/>
                <a:ea typeface="Calibri"/>
                <a:cs typeface="Calibri"/>
                <a:sym typeface="Calibri"/>
              </a:rPr>
              <a:t>Hiring policies</a:t>
            </a:r>
            <a:endParaRPr/>
          </a:p>
          <a:p>
            <a:pPr marL="514350" marR="0" lvl="0" indent="-514350" algn="l" rtl="0">
              <a:spcBef>
                <a:spcPts val="0"/>
              </a:spcBef>
              <a:spcAft>
                <a:spcPts val="0"/>
              </a:spcAft>
              <a:buClr>
                <a:schemeClr val="dk1"/>
              </a:buClr>
              <a:buSzPts val="2400"/>
              <a:buFont typeface="Calibri"/>
              <a:buAutoNum type="arabicPeriod"/>
            </a:pPr>
            <a:r>
              <a:rPr lang="en-GB" sz="2400">
                <a:solidFill>
                  <a:schemeClr val="dk1"/>
                </a:solidFill>
                <a:latin typeface="Calibri"/>
                <a:ea typeface="Calibri"/>
                <a:cs typeface="Calibri"/>
                <a:sym typeface="Calibri"/>
              </a:rPr>
              <a:t>Operational models</a:t>
            </a:r>
            <a:endParaRPr/>
          </a:p>
          <a:p>
            <a:pPr marL="514350" marR="0" lvl="0" indent="-514350" algn="l" rtl="0">
              <a:spcBef>
                <a:spcPts val="0"/>
              </a:spcBef>
              <a:spcAft>
                <a:spcPts val="0"/>
              </a:spcAft>
              <a:buClr>
                <a:schemeClr val="dk1"/>
              </a:buClr>
              <a:buSzPts val="2400"/>
              <a:buFont typeface="Calibri"/>
              <a:buAutoNum type="arabicPeriod"/>
            </a:pPr>
            <a:r>
              <a:rPr lang="en-GB" sz="2400">
                <a:solidFill>
                  <a:schemeClr val="dk1"/>
                </a:solidFill>
                <a:latin typeface="Calibri"/>
                <a:ea typeface="Calibri"/>
                <a:cs typeface="Calibri"/>
                <a:sym typeface="Calibri"/>
              </a:rPr>
              <a:t>Capacity building for local authorities</a:t>
            </a:r>
            <a:endParaRPr/>
          </a:p>
          <a:p>
            <a:pPr marL="514350" marR="0" lvl="0" indent="-514350" algn="l" rtl="0">
              <a:spcBef>
                <a:spcPts val="0"/>
              </a:spcBef>
              <a:spcAft>
                <a:spcPts val="0"/>
              </a:spcAft>
              <a:buClr>
                <a:schemeClr val="dk1"/>
              </a:buClr>
              <a:buSzPts val="2400"/>
              <a:buFont typeface="Calibri"/>
              <a:buAutoNum type="arabicPeriod"/>
            </a:pPr>
            <a:r>
              <a:rPr lang="en-GB" sz="2400">
                <a:solidFill>
                  <a:schemeClr val="dk1"/>
                </a:solidFill>
                <a:latin typeface="Calibri"/>
                <a:ea typeface="Calibri"/>
                <a:cs typeface="Calibri"/>
                <a:sym typeface="Calibri"/>
              </a:rPr>
              <a:t>Operational models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9"/>
          <p:cNvSpPr/>
          <p:nvPr/>
        </p:nvSpPr>
        <p:spPr>
          <a:xfrm>
            <a:off x="0" y="3520857"/>
            <a:ext cx="5963794" cy="3108543"/>
          </a:xfrm>
          <a:prstGeom prst="rect">
            <a:avLst/>
          </a:prstGeom>
          <a:solidFill>
            <a:srgbClr val="F2DADA"/>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u="sng">
                <a:solidFill>
                  <a:srgbClr val="953734"/>
                </a:solidFill>
                <a:latin typeface="Open Sans Light"/>
                <a:ea typeface="Open Sans Light"/>
                <a:cs typeface="Open Sans Light"/>
                <a:sym typeface="Open Sans Light"/>
              </a:rPr>
              <a:t>Impacts on Children:</a:t>
            </a:r>
            <a:endParaRPr/>
          </a:p>
          <a:p>
            <a:pPr marL="285750" marR="0" lvl="0" indent="-285750" algn="l" rtl="0">
              <a:spcBef>
                <a:spcPts val="0"/>
              </a:spcBef>
              <a:spcAft>
                <a:spcPts val="0"/>
              </a:spcAft>
              <a:buClr>
                <a:srgbClr val="953734"/>
              </a:buClr>
              <a:buSzPts val="2800"/>
              <a:buFont typeface="Noto Sans Symbols"/>
              <a:buChar char="❑"/>
            </a:pPr>
            <a:r>
              <a:rPr lang="en-GB" sz="2800">
                <a:solidFill>
                  <a:srgbClr val="953734"/>
                </a:solidFill>
                <a:latin typeface="Calibri"/>
                <a:ea typeface="Calibri"/>
                <a:cs typeface="Calibri"/>
                <a:sym typeface="Calibri"/>
              </a:rPr>
              <a:t>Water Quality</a:t>
            </a:r>
            <a:endParaRPr/>
          </a:p>
          <a:p>
            <a:pPr marL="285750" marR="0" lvl="0" indent="-285750" algn="l" rtl="0">
              <a:spcBef>
                <a:spcPts val="0"/>
              </a:spcBef>
              <a:spcAft>
                <a:spcPts val="0"/>
              </a:spcAft>
              <a:buClr>
                <a:srgbClr val="953734"/>
              </a:buClr>
              <a:buSzPts val="2800"/>
              <a:buFont typeface="Noto Sans Symbols"/>
              <a:buChar char="❑"/>
            </a:pPr>
            <a:r>
              <a:rPr lang="en-GB" sz="2800">
                <a:solidFill>
                  <a:srgbClr val="953734"/>
                </a:solidFill>
                <a:latin typeface="Calibri"/>
                <a:ea typeface="Calibri"/>
                <a:cs typeface="Calibri"/>
                <a:sym typeface="Calibri"/>
              </a:rPr>
              <a:t>Dust</a:t>
            </a:r>
            <a:endParaRPr/>
          </a:p>
          <a:p>
            <a:pPr marL="285750" marR="0" lvl="0" indent="-285750" algn="l" rtl="0">
              <a:spcBef>
                <a:spcPts val="0"/>
              </a:spcBef>
              <a:spcAft>
                <a:spcPts val="0"/>
              </a:spcAft>
              <a:buClr>
                <a:srgbClr val="953734"/>
              </a:buClr>
              <a:buSzPts val="2800"/>
              <a:buFont typeface="Noto Sans Symbols"/>
              <a:buChar char="❑"/>
            </a:pPr>
            <a:r>
              <a:rPr lang="en-GB" sz="2800">
                <a:solidFill>
                  <a:srgbClr val="953734"/>
                </a:solidFill>
                <a:latin typeface="Calibri"/>
                <a:ea typeface="Calibri"/>
                <a:cs typeface="Calibri"/>
                <a:sym typeface="Calibri"/>
              </a:rPr>
              <a:t>Land Cover</a:t>
            </a:r>
            <a:endParaRPr/>
          </a:p>
          <a:p>
            <a:pPr marL="285750" marR="0" lvl="0" indent="-285750" algn="l" rtl="0">
              <a:spcBef>
                <a:spcPts val="0"/>
              </a:spcBef>
              <a:spcAft>
                <a:spcPts val="0"/>
              </a:spcAft>
              <a:buClr>
                <a:srgbClr val="953734"/>
              </a:buClr>
              <a:buSzPts val="2800"/>
              <a:buFont typeface="Noto Sans Symbols"/>
              <a:buChar char="❑"/>
            </a:pPr>
            <a:r>
              <a:rPr lang="en-GB" sz="2800">
                <a:solidFill>
                  <a:srgbClr val="953734"/>
                </a:solidFill>
                <a:latin typeface="Calibri"/>
                <a:ea typeface="Calibri"/>
                <a:cs typeface="Calibri"/>
                <a:sym typeface="Calibri"/>
              </a:rPr>
              <a:t>Threshold limit values</a:t>
            </a:r>
            <a:endParaRPr/>
          </a:p>
          <a:p>
            <a:pPr marL="285750" marR="0" lvl="0" indent="-285750" algn="l" rtl="0">
              <a:spcBef>
                <a:spcPts val="0"/>
              </a:spcBef>
              <a:spcAft>
                <a:spcPts val="0"/>
              </a:spcAft>
              <a:buClr>
                <a:srgbClr val="953734"/>
              </a:buClr>
              <a:buSzPts val="2800"/>
              <a:buFont typeface="Noto Sans Symbols"/>
              <a:buChar char="❑"/>
            </a:pPr>
            <a:r>
              <a:rPr lang="en-GB" sz="2800">
                <a:solidFill>
                  <a:srgbClr val="953734"/>
                </a:solidFill>
                <a:latin typeface="Calibri"/>
                <a:ea typeface="Calibri"/>
                <a:cs typeface="Calibri"/>
                <a:sym typeface="Calibri"/>
              </a:rPr>
              <a:t>Safety</a:t>
            </a:r>
            <a:endParaRPr/>
          </a:p>
          <a:p>
            <a:pPr marL="285750" marR="0" lvl="0" indent="-285750" algn="l" rtl="0">
              <a:spcBef>
                <a:spcPts val="0"/>
              </a:spcBef>
              <a:spcAft>
                <a:spcPts val="0"/>
              </a:spcAft>
              <a:buClr>
                <a:srgbClr val="953734"/>
              </a:buClr>
              <a:buSzPts val="2800"/>
              <a:buFont typeface="Noto Sans Symbols"/>
              <a:buChar char="❑"/>
            </a:pPr>
            <a:r>
              <a:rPr lang="en-GB" sz="2800">
                <a:solidFill>
                  <a:srgbClr val="953734"/>
                </a:solidFill>
                <a:latin typeface="Calibri"/>
                <a:ea typeface="Calibri"/>
                <a:cs typeface="Calibri"/>
                <a:sym typeface="Calibri"/>
              </a:rPr>
              <a:t>Toxicants</a:t>
            </a:r>
            <a:endParaRPr/>
          </a:p>
        </p:txBody>
      </p:sp>
      <p:pic>
        <p:nvPicPr>
          <p:cNvPr id="224" name="Google Shape;224;p9"/>
          <p:cNvPicPr preferRelativeResize="0"/>
          <p:nvPr/>
        </p:nvPicPr>
        <p:blipFill rotWithShape="1">
          <a:blip r:embed="rId3">
            <a:alphaModFix/>
          </a:blip>
          <a:srcRect/>
          <a:stretch/>
        </p:blipFill>
        <p:spPr>
          <a:xfrm>
            <a:off x="23491" y="0"/>
            <a:ext cx="5940303" cy="3581400"/>
          </a:xfrm>
          <a:prstGeom prst="rect">
            <a:avLst/>
          </a:prstGeom>
          <a:noFill/>
          <a:ln>
            <a:noFill/>
          </a:ln>
        </p:spPr>
      </p:pic>
      <p:sp>
        <p:nvSpPr>
          <p:cNvPr id="225" name="Google Shape;225;p9"/>
          <p:cNvSpPr txBox="1"/>
          <p:nvPr/>
        </p:nvSpPr>
        <p:spPr>
          <a:xfrm>
            <a:off x="6164700" y="-2406"/>
            <a:ext cx="5477056" cy="66325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500" b="1">
                <a:solidFill>
                  <a:schemeClr val="dk1"/>
                </a:solidFill>
                <a:latin typeface="Calibri"/>
                <a:ea typeface="Calibri"/>
                <a:cs typeface="Calibri"/>
                <a:sym typeface="Calibri"/>
              </a:rPr>
              <a:t>Goal:</a:t>
            </a:r>
            <a:endParaRPr/>
          </a:p>
          <a:p>
            <a:pPr marL="0" marR="0" lvl="0" indent="0" algn="l" rtl="0">
              <a:spcBef>
                <a:spcPts val="0"/>
              </a:spcBef>
              <a:spcAft>
                <a:spcPts val="0"/>
              </a:spcAft>
              <a:buNone/>
            </a:pPr>
            <a:r>
              <a:rPr lang="en-GB" sz="2500">
                <a:solidFill>
                  <a:schemeClr val="dk1"/>
                </a:solidFill>
                <a:latin typeface="Calibri"/>
                <a:ea typeface="Calibri"/>
                <a:cs typeface="Calibri"/>
                <a:sym typeface="Calibri"/>
              </a:rPr>
              <a:t>Protect children from many of the environmentally related impacts of mining companies’ operations</a:t>
            </a:r>
            <a:endParaRPr/>
          </a:p>
          <a:p>
            <a:pPr marL="0" marR="0" lvl="0" indent="0" algn="l" rtl="0">
              <a:spcBef>
                <a:spcPts val="0"/>
              </a:spcBef>
              <a:spcAft>
                <a:spcPts val="0"/>
              </a:spcAft>
              <a:buNone/>
            </a:pPr>
            <a:endParaRPr sz="2500">
              <a:solidFill>
                <a:schemeClr val="dk1"/>
              </a:solidFill>
              <a:latin typeface="Calibri"/>
              <a:ea typeface="Calibri"/>
              <a:cs typeface="Calibri"/>
              <a:sym typeface="Calibri"/>
            </a:endParaRPr>
          </a:p>
          <a:p>
            <a:pPr marL="0" marR="0" lvl="0" indent="0" algn="l" rtl="0">
              <a:spcBef>
                <a:spcPts val="0"/>
              </a:spcBef>
              <a:spcAft>
                <a:spcPts val="0"/>
              </a:spcAft>
              <a:buNone/>
            </a:pPr>
            <a:r>
              <a:rPr lang="en-GB" sz="2500" b="1">
                <a:solidFill>
                  <a:schemeClr val="dk1"/>
                </a:solidFill>
                <a:latin typeface="Calibri"/>
                <a:ea typeface="Calibri"/>
                <a:cs typeface="Calibri"/>
                <a:sym typeface="Calibri"/>
              </a:rPr>
              <a:t>Requires:</a:t>
            </a:r>
            <a:endParaRPr/>
          </a:p>
          <a:p>
            <a:pPr marL="514350" marR="0" lvl="0" indent="-514350" algn="l" rtl="0">
              <a:spcBef>
                <a:spcPts val="0"/>
              </a:spcBef>
              <a:spcAft>
                <a:spcPts val="0"/>
              </a:spcAft>
              <a:buClr>
                <a:schemeClr val="dk1"/>
              </a:buClr>
              <a:buSzPts val="2500"/>
              <a:buFont typeface="Calibri"/>
              <a:buAutoNum type="arabicPeriod"/>
            </a:pPr>
            <a:r>
              <a:rPr lang="en-GB" sz="2500">
                <a:solidFill>
                  <a:schemeClr val="dk1"/>
                </a:solidFill>
                <a:latin typeface="Calibri"/>
                <a:ea typeface="Calibri"/>
                <a:cs typeface="Calibri"/>
                <a:sym typeface="Calibri"/>
              </a:rPr>
              <a:t>Assessing children’s health status and vulnerabilities</a:t>
            </a:r>
            <a:endParaRPr/>
          </a:p>
          <a:p>
            <a:pPr marL="514350" marR="0" lvl="0" indent="-514350" algn="l" rtl="0">
              <a:spcBef>
                <a:spcPts val="0"/>
              </a:spcBef>
              <a:spcAft>
                <a:spcPts val="0"/>
              </a:spcAft>
              <a:buClr>
                <a:schemeClr val="dk1"/>
              </a:buClr>
              <a:buSzPts val="2500"/>
              <a:buFont typeface="Calibri"/>
              <a:buAutoNum type="arabicPeriod"/>
            </a:pPr>
            <a:r>
              <a:rPr lang="en-GB" sz="2500">
                <a:solidFill>
                  <a:schemeClr val="dk1"/>
                </a:solidFill>
                <a:latin typeface="Calibri"/>
                <a:ea typeface="Calibri"/>
                <a:cs typeface="Calibri"/>
                <a:sym typeface="Calibri"/>
              </a:rPr>
              <a:t>Focusing on children in studies of exposure to environmental pollutants</a:t>
            </a:r>
            <a:endParaRPr/>
          </a:p>
          <a:p>
            <a:pPr marL="514350" marR="0" lvl="0" indent="-514350" algn="l" rtl="0">
              <a:spcBef>
                <a:spcPts val="0"/>
              </a:spcBef>
              <a:spcAft>
                <a:spcPts val="0"/>
              </a:spcAft>
              <a:buClr>
                <a:schemeClr val="dk1"/>
              </a:buClr>
              <a:buSzPts val="2500"/>
              <a:buFont typeface="Calibri"/>
              <a:buAutoNum type="arabicPeriod"/>
            </a:pPr>
            <a:r>
              <a:rPr lang="en-GB" sz="2500">
                <a:solidFill>
                  <a:schemeClr val="dk1"/>
                </a:solidFill>
                <a:latin typeface="Calibri"/>
                <a:ea typeface="Calibri"/>
                <a:cs typeface="Calibri"/>
                <a:sym typeface="Calibri"/>
              </a:rPr>
              <a:t>Considering neurobehavioural assessments to evaluate adverse health effects</a:t>
            </a:r>
            <a:endParaRPr/>
          </a:p>
          <a:p>
            <a:pPr marL="514350" marR="0" lvl="0" indent="-514350" algn="l" rtl="0">
              <a:spcBef>
                <a:spcPts val="0"/>
              </a:spcBef>
              <a:spcAft>
                <a:spcPts val="0"/>
              </a:spcAft>
              <a:buClr>
                <a:schemeClr val="dk1"/>
              </a:buClr>
              <a:buSzPts val="2500"/>
              <a:buFont typeface="Calibri"/>
              <a:buAutoNum type="arabicPeriod"/>
            </a:pPr>
            <a:r>
              <a:rPr lang="en-GB" sz="2500">
                <a:solidFill>
                  <a:schemeClr val="dk1"/>
                </a:solidFill>
                <a:latin typeface="Calibri"/>
                <a:ea typeface="Calibri"/>
                <a:cs typeface="Calibri"/>
                <a:sym typeface="Calibri"/>
              </a:rPr>
              <a:t>Measuring the condition and trends of biodiversity in relevant ecosystems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0"/>
          <p:cNvSpPr/>
          <p:nvPr/>
        </p:nvSpPr>
        <p:spPr>
          <a:xfrm>
            <a:off x="20855" y="3739277"/>
            <a:ext cx="6111033" cy="2585323"/>
          </a:xfrm>
          <a:prstGeom prst="rect">
            <a:avLst/>
          </a:prstGeom>
          <a:solidFill>
            <a:srgbClr val="FDE9D8"/>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974806"/>
              </a:buClr>
              <a:buSzPts val="1800"/>
              <a:buFont typeface="Noto Sans Symbols"/>
              <a:buChar char="❑"/>
            </a:pPr>
            <a:r>
              <a:rPr lang="en-GB" sz="1800">
                <a:solidFill>
                  <a:srgbClr val="974806"/>
                </a:solidFill>
                <a:latin typeface="Calibri"/>
                <a:ea typeface="Calibri"/>
                <a:cs typeface="Calibri"/>
                <a:sym typeface="Calibri"/>
              </a:rPr>
              <a:t>No child will be subjected to torture or other cruel, inhuman or degrading treatment or punishment. </a:t>
            </a:r>
            <a:endParaRPr/>
          </a:p>
          <a:p>
            <a:pPr marL="285750" marR="0" lvl="0" indent="-171450" algn="l" rtl="0">
              <a:spcBef>
                <a:spcPts val="0"/>
              </a:spcBef>
              <a:spcAft>
                <a:spcPts val="0"/>
              </a:spcAft>
              <a:buClr>
                <a:schemeClr val="dk1"/>
              </a:buClr>
              <a:buSzPts val="1800"/>
              <a:buFont typeface="Noto Sans Symbols"/>
              <a:buNone/>
            </a:pPr>
            <a:endParaRPr sz="1800">
              <a:solidFill>
                <a:srgbClr val="974806"/>
              </a:solidFill>
              <a:latin typeface="Calibri"/>
              <a:ea typeface="Calibri"/>
              <a:cs typeface="Calibri"/>
              <a:sym typeface="Calibri"/>
            </a:endParaRPr>
          </a:p>
          <a:p>
            <a:pPr marL="285750" marR="0" lvl="0" indent="-285750" algn="l" rtl="0">
              <a:spcBef>
                <a:spcPts val="0"/>
              </a:spcBef>
              <a:spcAft>
                <a:spcPts val="0"/>
              </a:spcAft>
              <a:buClr>
                <a:srgbClr val="974806"/>
              </a:buClr>
              <a:buSzPts val="1800"/>
              <a:buFont typeface="Noto Sans Symbols"/>
              <a:buChar char="❑"/>
            </a:pPr>
            <a:r>
              <a:rPr lang="en-GB" sz="1800">
                <a:solidFill>
                  <a:srgbClr val="974806"/>
                </a:solidFill>
                <a:latin typeface="Calibri"/>
                <a:ea typeface="Calibri"/>
                <a:cs typeface="Calibri"/>
                <a:sym typeface="Calibri"/>
              </a:rPr>
              <a:t>No child will be deprived of her or his liberty unlawfully or arbitrarily. Every child deprived of liberty will be treated with humanity and respect for their inherent dignity.</a:t>
            </a:r>
            <a:endParaRPr/>
          </a:p>
          <a:p>
            <a:pPr marL="285750" marR="0" lvl="0" indent="-171450" algn="l" rtl="0">
              <a:spcBef>
                <a:spcPts val="0"/>
              </a:spcBef>
              <a:spcAft>
                <a:spcPts val="0"/>
              </a:spcAft>
              <a:buClr>
                <a:schemeClr val="dk1"/>
              </a:buClr>
              <a:buSzPts val="1800"/>
              <a:buFont typeface="Noto Sans Symbols"/>
              <a:buNone/>
            </a:pPr>
            <a:endParaRPr sz="1800">
              <a:solidFill>
                <a:srgbClr val="974806"/>
              </a:solidFill>
              <a:latin typeface="Calibri"/>
              <a:ea typeface="Calibri"/>
              <a:cs typeface="Calibri"/>
              <a:sym typeface="Calibri"/>
            </a:endParaRPr>
          </a:p>
          <a:p>
            <a:pPr marL="285750" marR="0" lvl="0" indent="-285750" algn="l" rtl="0">
              <a:spcBef>
                <a:spcPts val="0"/>
              </a:spcBef>
              <a:spcAft>
                <a:spcPts val="0"/>
              </a:spcAft>
              <a:buClr>
                <a:srgbClr val="974806"/>
              </a:buClr>
              <a:buSzPts val="1800"/>
              <a:buFont typeface="Noto Sans Symbols"/>
              <a:buChar char="❑"/>
            </a:pPr>
            <a:r>
              <a:rPr lang="en-GB" sz="1800">
                <a:solidFill>
                  <a:srgbClr val="974806"/>
                </a:solidFill>
                <a:latin typeface="Calibri"/>
                <a:ea typeface="Calibri"/>
                <a:cs typeface="Calibri"/>
                <a:sym typeface="Calibri"/>
              </a:rPr>
              <a:t>Every child deprived of liberty has the right to prompt access to legal and other appropriate assistance</a:t>
            </a:r>
            <a:endParaRPr/>
          </a:p>
        </p:txBody>
      </p:sp>
      <p:pic>
        <p:nvPicPr>
          <p:cNvPr id="231" name="Google Shape;231;p10"/>
          <p:cNvPicPr preferRelativeResize="0"/>
          <p:nvPr/>
        </p:nvPicPr>
        <p:blipFill rotWithShape="1">
          <a:blip r:embed="rId3">
            <a:alphaModFix/>
          </a:blip>
          <a:srcRect/>
          <a:stretch/>
        </p:blipFill>
        <p:spPr>
          <a:xfrm>
            <a:off x="0" y="-19050"/>
            <a:ext cx="6131888" cy="3752850"/>
          </a:xfrm>
          <a:prstGeom prst="rect">
            <a:avLst/>
          </a:prstGeom>
          <a:noFill/>
          <a:ln>
            <a:noFill/>
          </a:ln>
        </p:spPr>
      </p:pic>
      <p:sp>
        <p:nvSpPr>
          <p:cNvPr id="232" name="Google Shape;232;p10"/>
          <p:cNvSpPr txBox="1"/>
          <p:nvPr/>
        </p:nvSpPr>
        <p:spPr>
          <a:xfrm>
            <a:off x="6164700" y="-2406"/>
            <a:ext cx="5477056" cy="61247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Calibri"/>
                <a:ea typeface="Calibri"/>
                <a:cs typeface="Calibri"/>
                <a:sym typeface="Calibri"/>
              </a:rPr>
              <a:t>Goal:</a:t>
            </a:r>
            <a:endParaRPr/>
          </a:p>
          <a:p>
            <a:pPr marL="0" marR="0" lvl="0" indent="0" algn="l" rtl="0">
              <a:spcBef>
                <a:spcPts val="0"/>
              </a:spcBef>
              <a:spcAft>
                <a:spcPts val="0"/>
              </a:spcAft>
              <a:buNone/>
            </a:pPr>
            <a:r>
              <a:rPr lang="en-GB" sz="2800">
                <a:solidFill>
                  <a:schemeClr val="dk1"/>
                </a:solidFill>
                <a:latin typeface="Calibri"/>
                <a:ea typeface="Calibri"/>
                <a:cs typeface="Calibri"/>
                <a:sym typeface="Calibri"/>
              </a:rPr>
              <a:t>Provide appropriate protection for the company, while also respecting and advancing the human rights of all stakeholders. </a:t>
            </a:r>
            <a:endParaRPr/>
          </a:p>
          <a:p>
            <a:pPr marL="0" marR="0" lvl="0" indent="0" algn="l" rtl="0">
              <a:spcBef>
                <a:spcPts val="0"/>
              </a:spcBef>
              <a:spcAft>
                <a:spcPts val="0"/>
              </a:spcAft>
              <a:buNone/>
            </a:pPr>
            <a:endParaRPr sz="2800" b="1">
              <a:solidFill>
                <a:schemeClr val="dk1"/>
              </a:solidFill>
              <a:latin typeface="Calibri"/>
              <a:ea typeface="Calibri"/>
              <a:cs typeface="Calibri"/>
              <a:sym typeface="Calibri"/>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Requires:</a:t>
            </a:r>
            <a:endParaRPr/>
          </a:p>
          <a:p>
            <a:pPr marL="514350" marR="0" lvl="0" indent="-514350" algn="l" rtl="0">
              <a:spcBef>
                <a:spcPts val="0"/>
              </a:spcBef>
              <a:spcAft>
                <a:spcPts val="0"/>
              </a:spcAft>
              <a:buClr>
                <a:schemeClr val="dk1"/>
              </a:buClr>
              <a:buSzPts val="2800"/>
              <a:buFont typeface="Calibri"/>
              <a:buAutoNum type="arabicPeriod"/>
            </a:pPr>
            <a:r>
              <a:rPr lang="en-GB" sz="2800">
                <a:solidFill>
                  <a:schemeClr val="dk1"/>
                </a:solidFill>
                <a:latin typeface="Calibri"/>
                <a:ea typeface="Calibri"/>
                <a:cs typeface="Calibri"/>
                <a:sym typeface="Calibri"/>
              </a:rPr>
              <a:t>Company policy for grievances</a:t>
            </a:r>
            <a:endParaRPr/>
          </a:p>
          <a:p>
            <a:pPr marL="514350" marR="0" lvl="0" indent="-514350" algn="l" rtl="0">
              <a:spcBef>
                <a:spcPts val="0"/>
              </a:spcBef>
              <a:spcAft>
                <a:spcPts val="0"/>
              </a:spcAft>
              <a:buClr>
                <a:schemeClr val="dk1"/>
              </a:buClr>
              <a:buSzPts val="2800"/>
              <a:buFont typeface="Calibri"/>
              <a:buAutoNum type="arabicPeriod"/>
            </a:pPr>
            <a:r>
              <a:rPr lang="en-GB" sz="2800">
                <a:solidFill>
                  <a:schemeClr val="dk1"/>
                </a:solidFill>
                <a:latin typeface="Calibri"/>
                <a:ea typeface="Calibri"/>
                <a:cs typeface="Calibri"/>
                <a:sym typeface="Calibri"/>
              </a:rPr>
              <a:t>Private security management</a:t>
            </a:r>
            <a:endParaRPr/>
          </a:p>
          <a:p>
            <a:pPr marL="514350" marR="0" lvl="0" indent="-514350" algn="l" rtl="0">
              <a:spcBef>
                <a:spcPts val="0"/>
              </a:spcBef>
              <a:spcAft>
                <a:spcPts val="0"/>
              </a:spcAft>
              <a:buClr>
                <a:schemeClr val="dk1"/>
              </a:buClr>
              <a:buSzPts val="2800"/>
              <a:buFont typeface="Calibri"/>
              <a:buAutoNum type="arabicPeriod"/>
            </a:pPr>
            <a:r>
              <a:rPr lang="en-GB" sz="2800">
                <a:solidFill>
                  <a:schemeClr val="dk1"/>
                </a:solidFill>
                <a:latin typeface="Calibri"/>
                <a:ea typeface="Calibri"/>
                <a:cs typeface="Calibri"/>
                <a:sym typeface="Calibri"/>
              </a:rPr>
              <a:t>Government security apparatus</a:t>
            </a:r>
            <a:endParaRPr/>
          </a:p>
          <a:p>
            <a:pPr marL="514350" marR="0" lvl="0" indent="-514350" algn="l" rtl="0">
              <a:spcBef>
                <a:spcPts val="0"/>
              </a:spcBef>
              <a:spcAft>
                <a:spcPts val="0"/>
              </a:spcAft>
              <a:buClr>
                <a:schemeClr val="dk1"/>
              </a:buClr>
              <a:buSzPts val="2800"/>
              <a:buFont typeface="Calibri"/>
              <a:buAutoNum type="arabicPeriod"/>
            </a:pPr>
            <a:r>
              <a:rPr lang="en-GB" sz="2800">
                <a:solidFill>
                  <a:schemeClr val="dk1"/>
                </a:solidFill>
                <a:latin typeface="Calibri"/>
                <a:ea typeface="Calibri"/>
                <a:cs typeface="Calibri"/>
                <a:sym typeface="Calibri"/>
              </a:rPr>
              <a:t>Avoiding the use and employment of children in security</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p:nvPr/>
        </p:nvSpPr>
        <p:spPr>
          <a:xfrm>
            <a:off x="-2" y="3733800"/>
            <a:ext cx="6096002" cy="2716237"/>
          </a:xfrm>
          <a:prstGeom prst="rect">
            <a:avLst/>
          </a:prstGeom>
          <a:solidFill>
            <a:srgbClr val="FDE9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u="sng">
                <a:solidFill>
                  <a:srgbClr val="974806"/>
                </a:solidFill>
                <a:latin typeface="Calibri"/>
                <a:ea typeface="Calibri"/>
                <a:cs typeface="Calibri"/>
                <a:sym typeface="Calibri"/>
              </a:rPr>
              <a:t>On-site Health and Safety</a:t>
            </a:r>
            <a:endParaRPr/>
          </a:p>
          <a:p>
            <a:pPr marL="285750" marR="0" lvl="0" indent="-285750" algn="l" rtl="0">
              <a:spcBef>
                <a:spcPts val="0"/>
              </a:spcBef>
              <a:spcAft>
                <a:spcPts val="0"/>
              </a:spcAft>
              <a:buClr>
                <a:srgbClr val="974806"/>
              </a:buClr>
              <a:buSzPts val="2400"/>
              <a:buFont typeface="Noto Sans Symbols"/>
              <a:buChar char="❑"/>
            </a:pPr>
            <a:r>
              <a:rPr lang="en-GB" sz="2400">
                <a:solidFill>
                  <a:srgbClr val="974806"/>
                </a:solidFill>
                <a:latin typeface="Calibri"/>
                <a:ea typeface="Calibri"/>
                <a:cs typeface="Calibri"/>
                <a:sym typeface="Calibri"/>
              </a:rPr>
              <a:t>Exposure to machinery, open pits, mine shafts, ponds, blasting and other aspects of mining operations. </a:t>
            </a:r>
            <a:endParaRPr/>
          </a:p>
          <a:p>
            <a:pPr marL="0" marR="0" lvl="0" indent="0" algn="l" rtl="0">
              <a:spcBef>
                <a:spcPts val="0"/>
              </a:spcBef>
              <a:spcAft>
                <a:spcPts val="0"/>
              </a:spcAft>
              <a:buNone/>
            </a:pPr>
            <a:endParaRPr sz="2400" b="1" u="sng">
              <a:solidFill>
                <a:srgbClr val="974806"/>
              </a:solidFill>
              <a:latin typeface="Calibri"/>
              <a:ea typeface="Calibri"/>
              <a:cs typeface="Calibri"/>
              <a:sym typeface="Calibri"/>
            </a:endParaRPr>
          </a:p>
          <a:p>
            <a:pPr marL="0" marR="0" lvl="0" indent="0" algn="l" rtl="0">
              <a:spcBef>
                <a:spcPts val="0"/>
              </a:spcBef>
              <a:spcAft>
                <a:spcPts val="0"/>
              </a:spcAft>
              <a:buNone/>
            </a:pPr>
            <a:r>
              <a:rPr lang="en-GB" sz="2400" b="1" u="sng">
                <a:solidFill>
                  <a:srgbClr val="974806"/>
                </a:solidFill>
                <a:latin typeface="Calibri"/>
                <a:ea typeface="Calibri"/>
                <a:cs typeface="Calibri"/>
                <a:sym typeface="Calibri"/>
              </a:rPr>
              <a:t>Transportation and Infrastructure</a:t>
            </a:r>
            <a:endParaRPr/>
          </a:p>
          <a:p>
            <a:pPr marL="285750" marR="0" lvl="0" indent="-285750" algn="l" rtl="0">
              <a:spcBef>
                <a:spcPts val="0"/>
              </a:spcBef>
              <a:spcAft>
                <a:spcPts val="0"/>
              </a:spcAft>
              <a:buClr>
                <a:srgbClr val="974806"/>
              </a:buClr>
              <a:buSzPts val="2400"/>
              <a:buFont typeface="Noto Sans Symbols"/>
              <a:buChar char="❑"/>
            </a:pPr>
            <a:r>
              <a:rPr lang="en-GB" sz="2400">
                <a:solidFill>
                  <a:srgbClr val="974806"/>
                </a:solidFill>
                <a:latin typeface="Calibri"/>
                <a:ea typeface="Calibri"/>
                <a:cs typeface="Calibri"/>
                <a:sym typeface="Calibri"/>
              </a:rPr>
              <a:t>New Roads and Railways</a:t>
            </a:r>
            <a:endParaRPr/>
          </a:p>
        </p:txBody>
      </p:sp>
      <p:pic>
        <p:nvPicPr>
          <p:cNvPr id="238" name="Google Shape;238;p11"/>
          <p:cNvPicPr preferRelativeResize="0"/>
          <p:nvPr/>
        </p:nvPicPr>
        <p:blipFill rotWithShape="1">
          <a:blip r:embed="rId3">
            <a:alphaModFix/>
          </a:blip>
          <a:srcRect/>
          <a:stretch/>
        </p:blipFill>
        <p:spPr>
          <a:xfrm>
            <a:off x="-1" y="0"/>
            <a:ext cx="6109855" cy="3733800"/>
          </a:xfrm>
          <a:prstGeom prst="rect">
            <a:avLst/>
          </a:prstGeom>
          <a:noFill/>
          <a:ln>
            <a:noFill/>
          </a:ln>
        </p:spPr>
      </p:pic>
      <p:sp>
        <p:nvSpPr>
          <p:cNvPr id="239" name="Google Shape;239;p11"/>
          <p:cNvSpPr txBox="1"/>
          <p:nvPr/>
        </p:nvSpPr>
        <p:spPr>
          <a:xfrm>
            <a:off x="6164700" y="-2406"/>
            <a:ext cx="5477056" cy="61247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Calibri"/>
                <a:ea typeface="Calibri"/>
                <a:cs typeface="Calibri"/>
                <a:sym typeface="Calibri"/>
              </a:rPr>
              <a:t>Goal:</a:t>
            </a:r>
            <a:endParaRPr/>
          </a:p>
          <a:p>
            <a:pPr marL="0" marR="0" lvl="0" indent="0" algn="l" rtl="0">
              <a:spcBef>
                <a:spcPts val="0"/>
              </a:spcBef>
              <a:spcAft>
                <a:spcPts val="0"/>
              </a:spcAft>
              <a:buNone/>
            </a:pPr>
            <a:r>
              <a:rPr lang="en-GB" sz="2800">
                <a:solidFill>
                  <a:schemeClr val="dk1"/>
                </a:solidFill>
                <a:latin typeface="Calibri"/>
                <a:ea typeface="Calibri"/>
                <a:cs typeface="Calibri"/>
                <a:sym typeface="Calibri"/>
              </a:rPr>
              <a:t>Responsible for or complicit in violations of children’s rights through their approach to managing children’s health and safety at the site of operations and around it</a:t>
            </a:r>
            <a:endParaRPr sz="2800" b="1">
              <a:solidFill>
                <a:schemeClr val="dk1"/>
              </a:solidFill>
              <a:latin typeface="Calibri"/>
              <a:ea typeface="Calibri"/>
              <a:cs typeface="Calibri"/>
              <a:sym typeface="Calibri"/>
            </a:endParaRPr>
          </a:p>
          <a:p>
            <a:pPr marL="0" marR="0" lvl="0" indent="0" algn="l" rtl="0">
              <a:spcBef>
                <a:spcPts val="0"/>
              </a:spcBef>
              <a:spcAft>
                <a:spcPts val="0"/>
              </a:spcAft>
              <a:buNone/>
            </a:pPr>
            <a:endParaRPr sz="2800" b="1">
              <a:solidFill>
                <a:schemeClr val="dk1"/>
              </a:solidFill>
              <a:latin typeface="Calibri"/>
              <a:ea typeface="Calibri"/>
              <a:cs typeface="Calibri"/>
              <a:sym typeface="Calibri"/>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Requires:</a:t>
            </a:r>
            <a:endParaRPr/>
          </a:p>
          <a:p>
            <a:pPr marL="514350" marR="0" lvl="0" indent="-514350" algn="l" rtl="0">
              <a:spcBef>
                <a:spcPts val="0"/>
              </a:spcBef>
              <a:spcAft>
                <a:spcPts val="0"/>
              </a:spcAft>
              <a:buClr>
                <a:schemeClr val="dk1"/>
              </a:buClr>
              <a:buSzPts val="2800"/>
              <a:buFont typeface="Calibri"/>
              <a:buAutoNum type="arabicPeriod"/>
            </a:pPr>
            <a:r>
              <a:rPr lang="en-GB" sz="2800">
                <a:solidFill>
                  <a:schemeClr val="dk1"/>
                </a:solidFill>
                <a:latin typeface="Calibri"/>
                <a:ea typeface="Calibri"/>
                <a:cs typeface="Calibri"/>
                <a:sym typeface="Calibri"/>
              </a:rPr>
              <a:t>Managing on-site health and safety risks specific to children</a:t>
            </a:r>
            <a:endParaRPr/>
          </a:p>
          <a:p>
            <a:pPr marL="514350" marR="0" lvl="0" indent="-514350" algn="l" rtl="0">
              <a:spcBef>
                <a:spcPts val="0"/>
              </a:spcBef>
              <a:spcAft>
                <a:spcPts val="0"/>
              </a:spcAft>
              <a:buClr>
                <a:schemeClr val="dk1"/>
              </a:buClr>
              <a:buSzPts val="2800"/>
              <a:buFont typeface="Calibri"/>
              <a:buAutoNum type="arabicPeriod"/>
            </a:pPr>
            <a:r>
              <a:rPr lang="en-GB" sz="2800">
                <a:solidFill>
                  <a:schemeClr val="dk1"/>
                </a:solidFill>
                <a:latin typeface="Calibri"/>
                <a:ea typeface="Calibri"/>
                <a:cs typeface="Calibri"/>
                <a:sym typeface="Calibri"/>
              </a:rPr>
              <a:t>Managing health and safety risks for children related to transportation infrastructure</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2"/>
          <p:cNvSpPr/>
          <p:nvPr/>
        </p:nvSpPr>
        <p:spPr>
          <a:xfrm>
            <a:off x="-21101" y="3429000"/>
            <a:ext cx="5278901" cy="2462213"/>
          </a:xfrm>
          <a:prstGeom prst="rect">
            <a:avLst/>
          </a:prstGeom>
          <a:solidFill>
            <a:srgbClr val="C5D8F1"/>
          </a:solid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F243E"/>
              </a:buClr>
              <a:buSzPts val="2200"/>
              <a:buFont typeface="Noto Sans Symbols"/>
              <a:buChar char="❑"/>
            </a:pPr>
            <a:r>
              <a:rPr lang="en-GB" sz="2200">
                <a:solidFill>
                  <a:srgbClr val="0F243E"/>
                </a:solidFill>
                <a:latin typeface="Calibri"/>
                <a:ea typeface="Calibri"/>
                <a:cs typeface="Calibri"/>
                <a:sym typeface="Calibri"/>
              </a:rPr>
              <a:t>Working hours, shifts and commutes</a:t>
            </a:r>
            <a:endParaRPr/>
          </a:p>
          <a:p>
            <a:pPr marL="342900" marR="0" lvl="0" indent="-342900" algn="l" rtl="0">
              <a:spcBef>
                <a:spcPts val="0"/>
              </a:spcBef>
              <a:spcAft>
                <a:spcPts val="0"/>
              </a:spcAft>
              <a:buClr>
                <a:srgbClr val="0F243E"/>
              </a:buClr>
              <a:buSzPts val="2200"/>
              <a:buFont typeface="Noto Sans Symbols"/>
              <a:buChar char="❑"/>
            </a:pPr>
            <a:r>
              <a:rPr lang="en-GB" sz="2200">
                <a:solidFill>
                  <a:srgbClr val="0F243E"/>
                </a:solidFill>
                <a:latin typeface="Calibri"/>
                <a:ea typeface="Calibri"/>
                <a:cs typeface="Calibri"/>
                <a:sym typeface="Calibri"/>
              </a:rPr>
              <a:t>Discrimination against women or parents/ caregivers</a:t>
            </a:r>
            <a:endParaRPr/>
          </a:p>
          <a:p>
            <a:pPr marL="342900" marR="0" lvl="0" indent="-342900" algn="l" rtl="0">
              <a:spcBef>
                <a:spcPts val="0"/>
              </a:spcBef>
              <a:spcAft>
                <a:spcPts val="0"/>
              </a:spcAft>
              <a:buClr>
                <a:srgbClr val="0F243E"/>
              </a:buClr>
              <a:buSzPts val="2200"/>
              <a:buFont typeface="Noto Sans Symbols"/>
              <a:buChar char="❑"/>
            </a:pPr>
            <a:r>
              <a:rPr lang="en-GB" sz="2200">
                <a:solidFill>
                  <a:srgbClr val="0F243E"/>
                </a:solidFill>
                <a:latin typeface="Calibri"/>
                <a:ea typeface="Calibri"/>
                <a:cs typeface="Calibri"/>
                <a:sym typeface="Calibri"/>
              </a:rPr>
              <a:t>Working conditions in the supply chain and management of on-site contractors</a:t>
            </a:r>
            <a:endParaRPr/>
          </a:p>
          <a:p>
            <a:pPr marL="342900" marR="0" lvl="0" indent="-342900" algn="l" rtl="0">
              <a:spcBef>
                <a:spcPts val="0"/>
              </a:spcBef>
              <a:spcAft>
                <a:spcPts val="0"/>
              </a:spcAft>
              <a:buClr>
                <a:srgbClr val="0F243E"/>
              </a:buClr>
              <a:buSzPts val="2200"/>
              <a:buFont typeface="Noto Sans Symbols"/>
              <a:buChar char="❑"/>
            </a:pPr>
            <a:r>
              <a:rPr lang="en-GB" sz="2200">
                <a:solidFill>
                  <a:srgbClr val="0F243E"/>
                </a:solidFill>
                <a:latin typeface="Calibri"/>
                <a:ea typeface="Calibri"/>
                <a:cs typeface="Calibri"/>
                <a:sym typeface="Calibri"/>
              </a:rPr>
              <a:t>Hazardous materials and activities</a:t>
            </a:r>
            <a:endParaRPr/>
          </a:p>
          <a:p>
            <a:pPr marL="342900" marR="0" lvl="0" indent="-342900" algn="l" rtl="0">
              <a:spcBef>
                <a:spcPts val="0"/>
              </a:spcBef>
              <a:spcAft>
                <a:spcPts val="0"/>
              </a:spcAft>
              <a:buClr>
                <a:srgbClr val="0F243E"/>
              </a:buClr>
              <a:buSzPts val="2200"/>
              <a:buFont typeface="Noto Sans Symbols"/>
              <a:buChar char="❑"/>
            </a:pPr>
            <a:r>
              <a:rPr lang="en-GB" sz="2200">
                <a:solidFill>
                  <a:srgbClr val="0F243E"/>
                </a:solidFill>
                <a:latin typeface="Calibri"/>
                <a:ea typeface="Calibri"/>
                <a:cs typeface="Calibri"/>
                <a:sym typeface="Calibri"/>
              </a:rPr>
              <a:t>Wages, benefits and living conditions</a:t>
            </a:r>
            <a:endParaRPr/>
          </a:p>
        </p:txBody>
      </p:sp>
      <p:pic>
        <p:nvPicPr>
          <p:cNvPr id="245" name="Google Shape;245;p12"/>
          <p:cNvPicPr preferRelativeResize="0"/>
          <p:nvPr/>
        </p:nvPicPr>
        <p:blipFill rotWithShape="1">
          <a:blip r:embed="rId3">
            <a:alphaModFix/>
          </a:blip>
          <a:srcRect/>
          <a:stretch/>
        </p:blipFill>
        <p:spPr>
          <a:xfrm>
            <a:off x="-21102" y="0"/>
            <a:ext cx="5278902" cy="3456980"/>
          </a:xfrm>
          <a:prstGeom prst="rect">
            <a:avLst/>
          </a:prstGeom>
          <a:noFill/>
          <a:ln>
            <a:noFill/>
          </a:ln>
        </p:spPr>
      </p:pic>
      <p:sp>
        <p:nvSpPr>
          <p:cNvPr id="246" name="Google Shape;246;p12"/>
          <p:cNvSpPr/>
          <p:nvPr/>
        </p:nvSpPr>
        <p:spPr>
          <a:xfrm>
            <a:off x="-30480" y="5943600"/>
            <a:ext cx="12222480" cy="8771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700" b="1" dirty="0">
                <a:solidFill>
                  <a:srgbClr val="00ADE4"/>
                </a:solidFill>
                <a:latin typeface="Lato"/>
                <a:ea typeface="Lato"/>
                <a:cs typeface="Lato"/>
                <a:sym typeface="Lato"/>
              </a:rPr>
              <a:t>Labour and Working Conditions (2012): </a:t>
            </a:r>
            <a:r>
              <a:rPr lang="en-GB" sz="1700" dirty="0">
                <a:solidFill>
                  <a:srgbClr val="263E58"/>
                </a:solidFill>
                <a:latin typeface="Lato"/>
                <a:ea typeface="Lato"/>
                <a:cs typeface="Lato"/>
                <a:sym typeface="Lato"/>
              </a:rPr>
              <a:t>For any business, its workforce is its most valuable asset. A sound worker-management relationship is key to the success of any enterprise. PS2 asks that companies treat their workers fairly, provide safe and healthy working conditions, avoid the use of child or forced labour, and identify risks in their primary supply chain.</a:t>
            </a:r>
            <a:endParaRPr sz="1700" i="0" dirty="0">
              <a:solidFill>
                <a:srgbClr val="263E58"/>
              </a:solidFill>
              <a:latin typeface="Lato"/>
              <a:ea typeface="Lato"/>
              <a:cs typeface="Lato"/>
              <a:sym typeface="Lato"/>
            </a:endParaRPr>
          </a:p>
        </p:txBody>
      </p:sp>
      <p:sp>
        <p:nvSpPr>
          <p:cNvPr id="247" name="Google Shape;247;p12"/>
          <p:cNvSpPr txBox="1"/>
          <p:nvPr/>
        </p:nvSpPr>
        <p:spPr>
          <a:xfrm>
            <a:off x="5486400" y="-2406"/>
            <a:ext cx="6155356"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Calibri"/>
                <a:ea typeface="Calibri"/>
                <a:cs typeface="Calibri"/>
                <a:sym typeface="Calibri"/>
              </a:rPr>
              <a:t>Goal:</a:t>
            </a:r>
            <a:endParaRPr/>
          </a:p>
          <a:p>
            <a:pPr marL="0" marR="0" lvl="0" indent="0" algn="l" rtl="0">
              <a:spcBef>
                <a:spcPts val="0"/>
              </a:spcBef>
              <a:spcAft>
                <a:spcPts val="0"/>
              </a:spcAft>
              <a:buNone/>
            </a:pPr>
            <a:r>
              <a:rPr lang="en-GB" sz="2000">
                <a:solidFill>
                  <a:schemeClr val="dk1"/>
                </a:solidFill>
                <a:latin typeface="Calibri"/>
                <a:ea typeface="Calibri"/>
                <a:cs typeface="Calibri"/>
                <a:sym typeface="Calibri"/>
              </a:rPr>
              <a:t>Improve or positively affect children’s living conditions, well-being and development.</a:t>
            </a:r>
            <a:endParaRPr sz="2000" b="1">
              <a:solidFill>
                <a:schemeClr val="dk1"/>
              </a:solidFill>
              <a:latin typeface="Calibri"/>
              <a:ea typeface="Calibri"/>
              <a:cs typeface="Calibri"/>
              <a:sym typeface="Calibri"/>
            </a:endParaRPr>
          </a:p>
          <a:p>
            <a:pPr marL="0" marR="0" lvl="0" indent="0" algn="l" rtl="0">
              <a:spcBef>
                <a:spcPts val="0"/>
              </a:spcBef>
              <a:spcAft>
                <a:spcPts val="0"/>
              </a:spcAft>
              <a:buNone/>
            </a:pPr>
            <a:endParaRPr sz="2000" b="1">
              <a:solidFill>
                <a:schemeClr val="dk1"/>
              </a:solidFill>
              <a:latin typeface="Calibri"/>
              <a:ea typeface="Calibri"/>
              <a:cs typeface="Calibri"/>
              <a:sym typeface="Calibri"/>
            </a:endParaRPr>
          </a:p>
          <a:p>
            <a:pPr marL="0" marR="0" lvl="0" indent="0" algn="l" rtl="0">
              <a:spcBef>
                <a:spcPts val="0"/>
              </a:spcBef>
              <a:spcAft>
                <a:spcPts val="0"/>
              </a:spcAft>
              <a:buNone/>
            </a:pPr>
            <a:r>
              <a:rPr lang="en-GB" sz="2000" b="1">
                <a:solidFill>
                  <a:schemeClr val="dk1"/>
                </a:solidFill>
                <a:latin typeface="Calibri"/>
                <a:ea typeface="Calibri"/>
                <a:cs typeface="Calibri"/>
                <a:sym typeface="Calibri"/>
              </a:rPr>
              <a:t>Requires:</a:t>
            </a:r>
            <a:endParaRPr/>
          </a:p>
          <a:p>
            <a:pPr marL="514350" marR="0" lvl="0" indent="-514350" algn="l" rtl="0">
              <a:spcBef>
                <a:spcPts val="0"/>
              </a:spcBef>
              <a:spcAft>
                <a:spcPts val="0"/>
              </a:spcAft>
              <a:buClr>
                <a:schemeClr val="dk1"/>
              </a:buClr>
              <a:buSzPts val="2000"/>
              <a:buFont typeface="Calibri"/>
              <a:buAutoNum type="arabicPeriod"/>
            </a:pPr>
            <a:r>
              <a:rPr lang="en-GB" sz="2000">
                <a:solidFill>
                  <a:schemeClr val="dk1"/>
                </a:solidFill>
                <a:latin typeface="Calibri"/>
                <a:ea typeface="Calibri"/>
                <a:cs typeface="Calibri"/>
                <a:sym typeface="Calibri"/>
              </a:rPr>
              <a:t>Managing employees’ working hours, night shifts, commutes and fly in, fly out arrangements</a:t>
            </a:r>
            <a:endParaRPr/>
          </a:p>
          <a:p>
            <a:pPr marL="514350" marR="0" lvl="0" indent="-514350" algn="l" rtl="0">
              <a:spcBef>
                <a:spcPts val="0"/>
              </a:spcBef>
              <a:spcAft>
                <a:spcPts val="0"/>
              </a:spcAft>
              <a:buClr>
                <a:schemeClr val="dk1"/>
              </a:buClr>
              <a:buSzPts val="2000"/>
              <a:buFont typeface="Calibri"/>
              <a:buAutoNum type="arabicPeriod"/>
            </a:pPr>
            <a:r>
              <a:rPr lang="en-GB" sz="2000">
                <a:solidFill>
                  <a:schemeClr val="dk1"/>
                </a:solidFill>
                <a:latin typeface="Calibri"/>
                <a:ea typeface="Calibri"/>
                <a:cs typeface="Calibri"/>
                <a:sym typeface="Calibri"/>
              </a:rPr>
              <a:t>. Avoiding discrimination against women and parents/caregivers</a:t>
            </a:r>
            <a:endParaRPr/>
          </a:p>
          <a:p>
            <a:pPr marL="514350" marR="0" lvl="0" indent="-514350" algn="l" rtl="0">
              <a:spcBef>
                <a:spcPts val="0"/>
              </a:spcBef>
              <a:spcAft>
                <a:spcPts val="0"/>
              </a:spcAft>
              <a:buClr>
                <a:schemeClr val="dk1"/>
              </a:buClr>
              <a:buSzPts val="2000"/>
              <a:buFont typeface="Calibri"/>
              <a:buAutoNum type="arabicPeriod"/>
            </a:pPr>
            <a:r>
              <a:rPr lang="en-GB" sz="2000">
                <a:solidFill>
                  <a:schemeClr val="dk1"/>
                </a:solidFill>
                <a:latin typeface="Calibri"/>
                <a:ea typeface="Calibri"/>
                <a:cs typeface="Calibri"/>
                <a:sym typeface="Calibri"/>
              </a:rPr>
              <a:t>Managing working conditions of on-site contractors and related risks around child rights</a:t>
            </a:r>
            <a:endParaRPr/>
          </a:p>
          <a:p>
            <a:pPr marL="514350" marR="0" lvl="0" indent="-514350" algn="l" rtl="0">
              <a:spcBef>
                <a:spcPts val="0"/>
              </a:spcBef>
              <a:spcAft>
                <a:spcPts val="0"/>
              </a:spcAft>
              <a:buClr>
                <a:schemeClr val="dk1"/>
              </a:buClr>
              <a:buSzPts val="2000"/>
              <a:buFont typeface="Calibri"/>
              <a:buAutoNum type="arabicPeriod"/>
            </a:pPr>
            <a:r>
              <a:rPr lang="en-GB" sz="2000">
                <a:solidFill>
                  <a:schemeClr val="dk1"/>
                </a:solidFill>
                <a:latin typeface="Calibri"/>
                <a:ea typeface="Calibri"/>
                <a:cs typeface="Calibri"/>
                <a:sym typeface="Calibri"/>
              </a:rPr>
              <a:t>. Managing employees’ exposure to hazardous materials</a:t>
            </a:r>
            <a:endParaRPr/>
          </a:p>
          <a:p>
            <a:pPr marL="514350" marR="0" lvl="0" indent="-514350" algn="l" rtl="0">
              <a:spcBef>
                <a:spcPts val="0"/>
              </a:spcBef>
              <a:spcAft>
                <a:spcPts val="0"/>
              </a:spcAft>
              <a:buClr>
                <a:schemeClr val="dk1"/>
              </a:buClr>
              <a:buSzPts val="2000"/>
              <a:buFont typeface="Calibri"/>
              <a:buAutoNum type="arabicPeriod"/>
            </a:pPr>
            <a:r>
              <a:rPr lang="en-GB" sz="2000">
                <a:solidFill>
                  <a:schemeClr val="dk1"/>
                </a:solidFill>
                <a:latin typeface="Calibri"/>
                <a:ea typeface="Calibri"/>
                <a:cs typeface="Calibri"/>
                <a:sym typeface="Calibri"/>
              </a:rPr>
              <a:t>Managing employees’ wages, benefits and living conditions</a:t>
            </a:r>
            <a:endParaRPr/>
          </a:p>
          <a:p>
            <a:pPr marL="514350" marR="0" lvl="0" indent="-387350" algn="l"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3"/>
          <p:cNvSpPr/>
          <p:nvPr/>
        </p:nvSpPr>
        <p:spPr>
          <a:xfrm>
            <a:off x="0" y="3886200"/>
            <a:ext cx="5181600" cy="2631490"/>
          </a:xfrm>
          <a:prstGeom prst="rect">
            <a:avLst/>
          </a:prstGeom>
          <a:solidFill>
            <a:srgbClr val="EAF1DD"/>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4F6128"/>
              </a:buClr>
              <a:buSzPts val="1500"/>
              <a:buFont typeface="Noto Sans Symbols"/>
              <a:buChar char="❑"/>
            </a:pPr>
            <a:r>
              <a:rPr lang="en-GB" sz="1500" i="1">
                <a:solidFill>
                  <a:srgbClr val="4F6128"/>
                </a:solidFill>
                <a:latin typeface="Calibri"/>
                <a:ea typeface="Calibri"/>
                <a:cs typeface="Calibri"/>
                <a:sym typeface="Calibri"/>
              </a:rPr>
              <a:t>Poverty and deprivation</a:t>
            </a:r>
            <a:r>
              <a:rPr lang="en-GB" sz="1500">
                <a:solidFill>
                  <a:srgbClr val="4F6128"/>
                </a:solidFill>
                <a:latin typeface="Calibri"/>
                <a:ea typeface="Calibri"/>
                <a:cs typeface="Calibri"/>
                <a:sym typeface="Calibri"/>
              </a:rPr>
              <a:t>, leading to child prostitution.</a:t>
            </a:r>
            <a:endParaRPr/>
          </a:p>
          <a:p>
            <a:pPr marL="285750" marR="0" lvl="0" indent="-285750" algn="l" rtl="0">
              <a:spcBef>
                <a:spcPts val="0"/>
              </a:spcBef>
              <a:spcAft>
                <a:spcPts val="0"/>
              </a:spcAft>
              <a:buClr>
                <a:srgbClr val="4F6128"/>
              </a:buClr>
              <a:buSzPts val="1500"/>
              <a:buFont typeface="Noto Sans Symbols"/>
              <a:buChar char="❑"/>
            </a:pPr>
            <a:r>
              <a:rPr lang="en-GB" sz="1500" i="1">
                <a:solidFill>
                  <a:srgbClr val="4F6128"/>
                </a:solidFill>
                <a:latin typeface="Calibri"/>
                <a:ea typeface="Calibri"/>
                <a:cs typeface="Calibri"/>
                <a:sym typeface="Calibri"/>
              </a:rPr>
              <a:t>Changes in living conditions and the community landscape</a:t>
            </a:r>
            <a:endParaRPr sz="1500">
              <a:solidFill>
                <a:srgbClr val="4F6128"/>
              </a:solidFill>
              <a:latin typeface="Calibri"/>
              <a:ea typeface="Calibri"/>
              <a:cs typeface="Calibri"/>
              <a:sym typeface="Calibri"/>
            </a:endParaRPr>
          </a:p>
          <a:p>
            <a:pPr marL="285750" marR="0" lvl="0" indent="-285750" algn="l" rtl="0">
              <a:spcBef>
                <a:spcPts val="0"/>
              </a:spcBef>
              <a:spcAft>
                <a:spcPts val="0"/>
              </a:spcAft>
              <a:buClr>
                <a:srgbClr val="4F6128"/>
              </a:buClr>
              <a:buSzPts val="1500"/>
              <a:buFont typeface="Noto Sans Symbols"/>
              <a:buChar char="❑"/>
            </a:pPr>
            <a:r>
              <a:rPr lang="en-GB" sz="1500" i="1">
                <a:solidFill>
                  <a:srgbClr val="4F6128"/>
                </a:solidFill>
                <a:latin typeface="Calibri"/>
                <a:ea typeface="Calibri"/>
                <a:cs typeface="Calibri"/>
                <a:sym typeface="Calibri"/>
              </a:rPr>
              <a:t>High population density due to in-migration</a:t>
            </a:r>
            <a:endParaRPr sz="1500">
              <a:solidFill>
                <a:srgbClr val="4F6128"/>
              </a:solidFill>
              <a:latin typeface="Calibri"/>
              <a:ea typeface="Calibri"/>
              <a:cs typeface="Calibri"/>
              <a:sym typeface="Calibri"/>
            </a:endParaRPr>
          </a:p>
          <a:p>
            <a:pPr marL="285750" marR="0" lvl="0" indent="-285750" algn="l" rtl="0">
              <a:spcBef>
                <a:spcPts val="0"/>
              </a:spcBef>
              <a:spcAft>
                <a:spcPts val="0"/>
              </a:spcAft>
              <a:buClr>
                <a:srgbClr val="4F6128"/>
              </a:buClr>
              <a:buSzPts val="1500"/>
              <a:buFont typeface="Noto Sans Symbols"/>
              <a:buChar char="❑"/>
            </a:pPr>
            <a:r>
              <a:rPr lang="en-GB" sz="1500" i="1">
                <a:solidFill>
                  <a:srgbClr val="4F6128"/>
                </a:solidFill>
                <a:latin typeface="Calibri"/>
                <a:ea typeface="Calibri"/>
                <a:cs typeface="Calibri"/>
                <a:sym typeface="Calibri"/>
              </a:rPr>
              <a:t>Children living or working on the streets, near slums and night entertainment venues</a:t>
            </a:r>
            <a:endParaRPr sz="1500">
              <a:solidFill>
                <a:srgbClr val="4F6128"/>
              </a:solidFill>
              <a:latin typeface="Calibri"/>
              <a:ea typeface="Calibri"/>
              <a:cs typeface="Calibri"/>
              <a:sym typeface="Calibri"/>
            </a:endParaRPr>
          </a:p>
          <a:p>
            <a:pPr marL="285750" marR="0" lvl="0" indent="-285750" algn="l" rtl="0">
              <a:spcBef>
                <a:spcPts val="0"/>
              </a:spcBef>
              <a:spcAft>
                <a:spcPts val="0"/>
              </a:spcAft>
              <a:buClr>
                <a:srgbClr val="4F6128"/>
              </a:buClr>
              <a:buSzPts val="1500"/>
              <a:buFont typeface="Noto Sans Symbols"/>
              <a:buChar char="❑"/>
            </a:pPr>
            <a:r>
              <a:rPr lang="en-GB" sz="1500" i="1">
                <a:solidFill>
                  <a:srgbClr val="4F6128"/>
                </a:solidFill>
                <a:latin typeface="Calibri"/>
                <a:ea typeface="Calibri"/>
                <a:cs typeface="Calibri"/>
                <a:sym typeface="Calibri"/>
              </a:rPr>
              <a:t>Child labour</a:t>
            </a:r>
            <a:endParaRPr sz="1500">
              <a:solidFill>
                <a:srgbClr val="4F6128"/>
              </a:solidFill>
              <a:latin typeface="Calibri"/>
              <a:ea typeface="Calibri"/>
              <a:cs typeface="Calibri"/>
              <a:sym typeface="Calibri"/>
            </a:endParaRPr>
          </a:p>
          <a:p>
            <a:pPr marL="285750" marR="0" lvl="0" indent="-285750" algn="l" rtl="0">
              <a:spcBef>
                <a:spcPts val="0"/>
              </a:spcBef>
              <a:spcAft>
                <a:spcPts val="0"/>
              </a:spcAft>
              <a:buClr>
                <a:srgbClr val="4F6128"/>
              </a:buClr>
              <a:buSzPts val="1500"/>
              <a:buFont typeface="Noto Sans Symbols"/>
              <a:buChar char="❑"/>
            </a:pPr>
            <a:r>
              <a:rPr lang="en-GB" sz="1500" i="1">
                <a:solidFill>
                  <a:srgbClr val="4F6128"/>
                </a:solidFill>
                <a:latin typeface="Calibri"/>
                <a:ea typeface="Calibri"/>
                <a:cs typeface="Calibri"/>
                <a:sym typeface="Calibri"/>
              </a:rPr>
              <a:t>Lack of knowledge about sexual violence against children</a:t>
            </a:r>
            <a:endParaRPr sz="1500">
              <a:solidFill>
                <a:srgbClr val="4F6128"/>
              </a:solidFill>
              <a:latin typeface="Calibri"/>
              <a:ea typeface="Calibri"/>
              <a:cs typeface="Calibri"/>
              <a:sym typeface="Calibri"/>
            </a:endParaRPr>
          </a:p>
          <a:p>
            <a:pPr marL="285750" marR="0" lvl="0" indent="-285750" algn="l" rtl="0">
              <a:spcBef>
                <a:spcPts val="0"/>
              </a:spcBef>
              <a:spcAft>
                <a:spcPts val="0"/>
              </a:spcAft>
              <a:buClr>
                <a:srgbClr val="4F6128"/>
              </a:buClr>
              <a:buSzPts val="1500"/>
              <a:buFont typeface="Noto Sans Symbols"/>
              <a:buChar char="❑"/>
            </a:pPr>
            <a:r>
              <a:rPr lang="en-GB" sz="1500" i="1">
                <a:solidFill>
                  <a:srgbClr val="4F6128"/>
                </a:solidFill>
                <a:latin typeface="Calibri"/>
                <a:ea typeface="Calibri"/>
                <a:cs typeface="Calibri"/>
                <a:sym typeface="Calibri"/>
              </a:rPr>
              <a:t>Numerous workers and contractors present at the mining site and surrounding areas, particularly during construction</a:t>
            </a:r>
            <a:endParaRPr sz="1500">
              <a:solidFill>
                <a:srgbClr val="4F6128"/>
              </a:solidFill>
              <a:latin typeface="Calibri"/>
              <a:ea typeface="Calibri"/>
              <a:cs typeface="Calibri"/>
              <a:sym typeface="Calibri"/>
            </a:endParaRPr>
          </a:p>
          <a:p>
            <a:pPr marL="285750" marR="0" lvl="0" indent="-285750" algn="l" rtl="0">
              <a:spcBef>
                <a:spcPts val="0"/>
              </a:spcBef>
              <a:spcAft>
                <a:spcPts val="0"/>
              </a:spcAft>
              <a:buClr>
                <a:srgbClr val="4F6128"/>
              </a:buClr>
              <a:buSzPts val="1500"/>
              <a:buFont typeface="Noto Sans Symbols"/>
              <a:buChar char="❑"/>
            </a:pPr>
            <a:r>
              <a:rPr lang="en-GB" sz="1500" i="1">
                <a:solidFill>
                  <a:srgbClr val="4F6128"/>
                </a:solidFill>
                <a:latin typeface="Calibri"/>
                <a:ea typeface="Calibri"/>
                <a:cs typeface="Calibri"/>
                <a:sym typeface="Calibri"/>
              </a:rPr>
              <a:t>Low level of basic child protection and undermined rule of law in the country or area of operations</a:t>
            </a:r>
            <a:endParaRPr sz="1500">
              <a:solidFill>
                <a:srgbClr val="4F6128"/>
              </a:solidFill>
              <a:latin typeface="Calibri"/>
              <a:ea typeface="Calibri"/>
              <a:cs typeface="Calibri"/>
              <a:sym typeface="Calibri"/>
            </a:endParaRPr>
          </a:p>
        </p:txBody>
      </p:sp>
      <p:pic>
        <p:nvPicPr>
          <p:cNvPr id="253" name="Google Shape;253;p13"/>
          <p:cNvPicPr preferRelativeResize="0"/>
          <p:nvPr/>
        </p:nvPicPr>
        <p:blipFill rotWithShape="1">
          <a:blip r:embed="rId3">
            <a:alphaModFix/>
          </a:blip>
          <a:srcRect/>
          <a:stretch/>
        </p:blipFill>
        <p:spPr>
          <a:xfrm>
            <a:off x="0" y="0"/>
            <a:ext cx="5181600" cy="3862284"/>
          </a:xfrm>
          <a:prstGeom prst="rect">
            <a:avLst/>
          </a:prstGeom>
          <a:noFill/>
          <a:ln>
            <a:noFill/>
          </a:ln>
        </p:spPr>
      </p:pic>
      <p:sp>
        <p:nvSpPr>
          <p:cNvPr id="254" name="Google Shape;254;p13"/>
          <p:cNvSpPr txBox="1"/>
          <p:nvPr/>
        </p:nvSpPr>
        <p:spPr>
          <a:xfrm>
            <a:off x="6172200" y="-2406"/>
            <a:ext cx="5469556" cy="58631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500" b="1">
                <a:solidFill>
                  <a:schemeClr val="dk1"/>
                </a:solidFill>
                <a:latin typeface="Calibri"/>
                <a:ea typeface="Calibri"/>
                <a:cs typeface="Calibri"/>
                <a:sym typeface="Calibri"/>
              </a:rPr>
              <a:t>Goal:</a:t>
            </a:r>
            <a:endParaRPr/>
          </a:p>
          <a:p>
            <a:pPr marL="0" marR="0" lvl="0" indent="0" algn="l" rtl="0">
              <a:spcBef>
                <a:spcPts val="0"/>
              </a:spcBef>
              <a:spcAft>
                <a:spcPts val="0"/>
              </a:spcAft>
              <a:buNone/>
            </a:pPr>
            <a:r>
              <a:rPr lang="en-GB" sz="2500">
                <a:solidFill>
                  <a:schemeClr val="dk1"/>
                </a:solidFill>
                <a:latin typeface="Calibri"/>
                <a:ea typeface="Calibri"/>
                <a:cs typeface="Calibri"/>
                <a:sym typeface="Calibri"/>
              </a:rPr>
              <a:t>The Convention on the Rights of the Child, article 34, states that children must be protected from “all forms of sexual exploitation and sexual abuse.” </a:t>
            </a:r>
            <a:endParaRPr sz="2500" b="1">
              <a:solidFill>
                <a:schemeClr val="dk1"/>
              </a:solidFill>
              <a:latin typeface="Calibri"/>
              <a:ea typeface="Calibri"/>
              <a:cs typeface="Calibri"/>
              <a:sym typeface="Calibri"/>
            </a:endParaRPr>
          </a:p>
          <a:p>
            <a:pPr marL="0" marR="0" lvl="0" indent="0" algn="l" rtl="0">
              <a:spcBef>
                <a:spcPts val="0"/>
              </a:spcBef>
              <a:spcAft>
                <a:spcPts val="0"/>
              </a:spcAft>
              <a:buNone/>
            </a:pPr>
            <a:endParaRPr sz="2500" b="1">
              <a:solidFill>
                <a:schemeClr val="dk1"/>
              </a:solidFill>
              <a:latin typeface="Calibri"/>
              <a:ea typeface="Calibri"/>
              <a:cs typeface="Calibri"/>
              <a:sym typeface="Calibri"/>
            </a:endParaRPr>
          </a:p>
          <a:p>
            <a:pPr marL="0" marR="0" lvl="0" indent="0" algn="l" rtl="0">
              <a:spcBef>
                <a:spcPts val="0"/>
              </a:spcBef>
              <a:spcAft>
                <a:spcPts val="0"/>
              </a:spcAft>
              <a:buNone/>
            </a:pPr>
            <a:r>
              <a:rPr lang="en-GB" sz="2500" b="1">
                <a:solidFill>
                  <a:schemeClr val="dk1"/>
                </a:solidFill>
                <a:latin typeface="Calibri"/>
                <a:ea typeface="Calibri"/>
                <a:cs typeface="Calibri"/>
                <a:sym typeface="Calibri"/>
              </a:rPr>
              <a:t>Requires:</a:t>
            </a:r>
            <a:endParaRPr/>
          </a:p>
          <a:p>
            <a:pPr marL="514350" marR="0" lvl="0" indent="-514350" algn="l" rtl="0">
              <a:spcBef>
                <a:spcPts val="0"/>
              </a:spcBef>
              <a:spcAft>
                <a:spcPts val="0"/>
              </a:spcAft>
              <a:buClr>
                <a:schemeClr val="dk1"/>
              </a:buClr>
              <a:buSzPts val="2500"/>
              <a:buFont typeface="Calibri"/>
              <a:buAutoNum type="arabicPeriod"/>
            </a:pPr>
            <a:r>
              <a:rPr lang="en-GB" sz="2500">
                <a:solidFill>
                  <a:schemeClr val="dk1"/>
                </a:solidFill>
                <a:latin typeface="Calibri"/>
                <a:ea typeface="Calibri"/>
                <a:cs typeface="Calibri"/>
                <a:sym typeface="Calibri"/>
              </a:rPr>
              <a:t>Protecting children from sexual violence through policies and systems</a:t>
            </a:r>
            <a:endParaRPr/>
          </a:p>
          <a:p>
            <a:pPr marL="514350" marR="0" lvl="0" indent="-514350" algn="l" rtl="0">
              <a:spcBef>
                <a:spcPts val="0"/>
              </a:spcBef>
              <a:spcAft>
                <a:spcPts val="0"/>
              </a:spcAft>
              <a:buClr>
                <a:schemeClr val="dk1"/>
              </a:buClr>
              <a:buSzPts val="2500"/>
              <a:buFont typeface="Calibri"/>
              <a:buAutoNum type="arabicPeriod"/>
            </a:pPr>
            <a:r>
              <a:rPr lang="en-GB" sz="2500">
                <a:solidFill>
                  <a:schemeClr val="dk1"/>
                </a:solidFill>
                <a:latin typeface="Calibri"/>
                <a:ea typeface="Calibri"/>
                <a:cs typeface="Calibri"/>
                <a:sym typeface="Calibri"/>
              </a:rPr>
              <a:t>Addressing sexual violence related to business relationships</a:t>
            </a:r>
            <a:endParaRPr/>
          </a:p>
          <a:p>
            <a:pPr marL="514350" marR="0" lvl="0" indent="-514350" algn="l" rtl="0">
              <a:spcBef>
                <a:spcPts val="0"/>
              </a:spcBef>
              <a:spcAft>
                <a:spcPts val="0"/>
              </a:spcAft>
              <a:buClr>
                <a:schemeClr val="dk1"/>
              </a:buClr>
              <a:buSzPts val="2500"/>
              <a:buFont typeface="Calibri"/>
              <a:buAutoNum type="arabicPeriod"/>
            </a:pPr>
            <a:r>
              <a:rPr lang="en-GB" sz="2500">
                <a:solidFill>
                  <a:schemeClr val="dk1"/>
                </a:solidFill>
                <a:latin typeface="Calibri"/>
                <a:ea typeface="Calibri"/>
                <a:cs typeface="Calibri"/>
                <a:sym typeface="Calibri"/>
              </a:rPr>
              <a:t>Addressing risks of sexual violence in surrounding communities</a:t>
            </a:r>
            <a:endParaRPr/>
          </a:p>
          <a:p>
            <a:pPr marL="514350" marR="0" lvl="0" indent="-355600" algn="l" rtl="0">
              <a:spcBef>
                <a:spcPts val="0"/>
              </a:spcBef>
              <a:spcAft>
                <a:spcPts val="0"/>
              </a:spcAft>
              <a:buClr>
                <a:schemeClr val="dk1"/>
              </a:buClr>
              <a:buSzPts val="2500"/>
              <a:buFont typeface="Calibri"/>
              <a:buNone/>
            </a:pPr>
            <a:endParaRPr sz="25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p:nvPr/>
        </p:nvSpPr>
        <p:spPr>
          <a:xfrm>
            <a:off x="0" y="3276600"/>
            <a:ext cx="5888606" cy="2585323"/>
          </a:xfrm>
          <a:prstGeom prst="rect">
            <a:avLst/>
          </a:prstGeom>
          <a:solidFill>
            <a:srgbClr val="DDD9C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1D1B10"/>
                </a:solidFill>
                <a:latin typeface="Calibri"/>
                <a:ea typeface="Calibri"/>
                <a:cs typeface="Calibri"/>
                <a:sym typeface="Calibri"/>
              </a:rPr>
              <a:t>Ineffective because:</a:t>
            </a:r>
            <a:endParaRPr/>
          </a:p>
          <a:p>
            <a:pPr marL="285750" marR="0" lvl="0" indent="-285750" algn="l" rtl="0">
              <a:spcBef>
                <a:spcPts val="0"/>
              </a:spcBef>
              <a:spcAft>
                <a:spcPts val="0"/>
              </a:spcAft>
              <a:buClr>
                <a:srgbClr val="1D1B10"/>
              </a:buClr>
              <a:buSzPts val="1800"/>
              <a:buFont typeface="Noto Sans Symbols"/>
              <a:buChar char="❑"/>
            </a:pPr>
            <a:r>
              <a:rPr lang="en-GB" sz="1800">
                <a:solidFill>
                  <a:srgbClr val="1D1B10"/>
                </a:solidFill>
                <a:latin typeface="Calibri"/>
                <a:ea typeface="Calibri"/>
                <a:cs typeface="Calibri"/>
                <a:sym typeface="Calibri"/>
              </a:rPr>
              <a:t>Focuses too much on providing hard infrastructure -building schools, health clinics and other community facilities; </a:t>
            </a:r>
            <a:endParaRPr/>
          </a:p>
          <a:p>
            <a:pPr marL="285750" marR="0" lvl="0" indent="-285750" algn="l" rtl="0">
              <a:spcBef>
                <a:spcPts val="0"/>
              </a:spcBef>
              <a:spcAft>
                <a:spcPts val="0"/>
              </a:spcAft>
              <a:buClr>
                <a:srgbClr val="1D1B10"/>
              </a:buClr>
              <a:buSzPts val="1800"/>
              <a:buFont typeface="Noto Sans Symbols"/>
              <a:buChar char="❑"/>
            </a:pPr>
            <a:r>
              <a:rPr lang="en-GB" sz="1800">
                <a:solidFill>
                  <a:srgbClr val="1D1B10"/>
                </a:solidFill>
                <a:latin typeface="Calibri"/>
                <a:ea typeface="Calibri"/>
                <a:cs typeface="Calibri"/>
                <a:sym typeface="Calibri"/>
              </a:rPr>
              <a:t>Is reactive, rather than strategic and proactive, failing to integrate into and align with long-term national, regional and local development plans</a:t>
            </a:r>
            <a:endParaRPr/>
          </a:p>
          <a:p>
            <a:pPr marL="285750" marR="0" lvl="0" indent="-285750" algn="l" rtl="0">
              <a:spcBef>
                <a:spcPts val="0"/>
              </a:spcBef>
              <a:spcAft>
                <a:spcPts val="0"/>
              </a:spcAft>
              <a:buClr>
                <a:srgbClr val="1D1B10"/>
              </a:buClr>
              <a:buSzPts val="1800"/>
              <a:buFont typeface="Noto Sans Symbols"/>
              <a:buChar char="❑"/>
            </a:pPr>
            <a:r>
              <a:rPr lang="en-GB" sz="1800">
                <a:solidFill>
                  <a:srgbClr val="1D1B10"/>
                </a:solidFill>
                <a:latin typeface="Calibri"/>
                <a:ea typeface="Calibri"/>
                <a:cs typeface="Calibri"/>
                <a:sym typeface="Calibri"/>
              </a:rPr>
              <a:t>Is not connected to the mining operation’s impacts on child rights.</a:t>
            </a:r>
            <a:endParaRPr/>
          </a:p>
        </p:txBody>
      </p:sp>
      <p:pic>
        <p:nvPicPr>
          <p:cNvPr id="260" name="Google Shape;260;p14"/>
          <p:cNvPicPr preferRelativeResize="0"/>
          <p:nvPr/>
        </p:nvPicPr>
        <p:blipFill rotWithShape="1">
          <a:blip r:embed="rId3">
            <a:alphaModFix/>
          </a:blip>
          <a:srcRect/>
          <a:stretch/>
        </p:blipFill>
        <p:spPr>
          <a:xfrm>
            <a:off x="0" y="0"/>
            <a:ext cx="5888606" cy="3276600"/>
          </a:xfrm>
          <a:prstGeom prst="rect">
            <a:avLst/>
          </a:prstGeom>
          <a:noFill/>
          <a:ln>
            <a:noFill/>
          </a:ln>
        </p:spPr>
      </p:pic>
      <p:sp>
        <p:nvSpPr>
          <p:cNvPr id="261" name="Google Shape;261;p14"/>
          <p:cNvSpPr txBox="1"/>
          <p:nvPr/>
        </p:nvSpPr>
        <p:spPr>
          <a:xfrm>
            <a:off x="6172200" y="-2406"/>
            <a:ext cx="5469556" cy="56938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Calibri"/>
                <a:ea typeface="Calibri"/>
                <a:cs typeface="Calibri"/>
                <a:sym typeface="Calibri"/>
              </a:rPr>
              <a:t>Goal:</a:t>
            </a:r>
            <a:endParaRPr/>
          </a:p>
          <a:p>
            <a:pPr marL="0" marR="0" lvl="0" indent="0" algn="l" rtl="0">
              <a:spcBef>
                <a:spcPts val="0"/>
              </a:spcBef>
              <a:spcAft>
                <a:spcPts val="0"/>
              </a:spcAft>
              <a:buNone/>
            </a:pPr>
            <a:r>
              <a:rPr lang="en-GB" sz="2800">
                <a:solidFill>
                  <a:schemeClr val="dk1"/>
                </a:solidFill>
                <a:latin typeface="Calibri"/>
                <a:ea typeface="Calibri"/>
                <a:cs typeface="Calibri"/>
                <a:sym typeface="Calibri"/>
              </a:rPr>
              <a:t>Invest in children’s safety, education and health for more resilient and peaceful societies, and a sustainable future for the company</a:t>
            </a:r>
            <a:endParaRPr/>
          </a:p>
          <a:p>
            <a:pPr marL="0" marR="0" lvl="0" indent="0" algn="l" rtl="0">
              <a:spcBef>
                <a:spcPts val="0"/>
              </a:spcBef>
              <a:spcAft>
                <a:spcPts val="0"/>
              </a:spcAft>
              <a:buNone/>
            </a:pPr>
            <a:endParaRPr sz="2800" b="1">
              <a:solidFill>
                <a:schemeClr val="dk1"/>
              </a:solidFill>
              <a:latin typeface="Calibri"/>
              <a:ea typeface="Calibri"/>
              <a:cs typeface="Calibri"/>
              <a:sym typeface="Calibri"/>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Requires:</a:t>
            </a:r>
            <a:endParaRPr/>
          </a:p>
          <a:p>
            <a:pPr marL="514350" marR="0" lvl="0" indent="-514350" algn="l" rtl="0">
              <a:spcBef>
                <a:spcPts val="0"/>
              </a:spcBef>
              <a:spcAft>
                <a:spcPts val="0"/>
              </a:spcAft>
              <a:buClr>
                <a:schemeClr val="dk1"/>
              </a:buClr>
              <a:buSzPts val="2800"/>
              <a:buFont typeface="Calibri"/>
              <a:buAutoNum type="arabicPeriod"/>
            </a:pPr>
            <a:r>
              <a:rPr lang="en-GB" sz="2800">
                <a:solidFill>
                  <a:schemeClr val="dk1"/>
                </a:solidFill>
                <a:latin typeface="Calibri"/>
                <a:ea typeface="Calibri"/>
                <a:cs typeface="Calibri"/>
                <a:sym typeface="Calibri"/>
              </a:rPr>
              <a:t>Identification of child rights impacts at the planning phase</a:t>
            </a:r>
            <a:endParaRPr/>
          </a:p>
          <a:p>
            <a:pPr marL="514350" marR="0" lvl="0" indent="-514350" algn="l" rtl="0">
              <a:spcBef>
                <a:spcPts val="0"/>
              </a:spcBef>
              <a:spcAft>
                <a:spcPts val="0"/>
              </a:spcAft>
              <a:buClr>
                <a:schemeClr val="dk1"/>
              </a:buClr>
              <a:buSzPts val="2800"/>
              <a:buFont typeface="Calibri"/>
              <a:buAutoNum type="arabicPeriod"/>
            </a:pPr>
            <a:r>
              <a:rPr lang="en-GB" sz="2800">
                <a:solidFill>
                  <a:schemeClr val="dk1"/>
                </a:solidFill>
                <a:latin typeface="Calibri"/>
                <a:ea typeface="Calibri"/>
                <a:cs typeface="Calibri"/>
                <a:sym typeface="Calibri"/>
              </a:rPr>
              <a:t>Designing a social investment strategy with a child rights perspective</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5"/>
          <p:cNvPicPr preferRelativeResize="0"/>
          <p:nvPr/>
        </p:nvPicPr>
        <p:blipFill rotWithShape="1">
          <a:blip r:embed="rId3">
            <a:alphaModFix/>
          </a:blip>
          <a:srcRect l="4722" r="4722"/>
          <a:stretch/>
        </p:blipFill>
        <p:spPr>
          <a:xfrm>
            <a:off x="0" y="0"/>
            <a:ext cx="12420600" cy="6858000"/>
          </a:xfrm>
          <a:prstGeom prst="rect">
            <a:avLst/>
          </a:prstGeom>
          <a:noFill/>
          <a:ln>
            <a:noFill/>
          </a:ln>
        </p:spPr>
      </p:pic>
      <p:sp>
        <p:nvSpPr>
          <p:cNvPr id="268" name="Google Shape;268;p15"/>
          <p:cNvSpPr/>
          <p:nvPr/>
        </p:nvSpPr>
        <p:spPr>
          <a:xfrm>
            <a:off x="1981201" y="2743200"/>
            <a:ext cx="4149725" cy="3048000"/>
          </a:xfrm>
          <a:prstGeom prst="rect">
            <a:avLst/>
          </a:prstGeom>
          <a:solidFill>
            <a:srgbClr val="CC006A"/>
          </a:solidFill>
          <a:ln>
            <a:noFill/>
          </a:ln>
          <a:effectLst>
            <a:outerShdw blurRad="127000" dist="76200" dir="2700000" algn="tl" rotWithShape="0">
              <a:srgbClr val="000000">
                <a:alpha val="29803"/>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5"/>
          <p:cNvSpPr txBox="1"/>
          <p:nvPr/>
        </p:nvSpPr>
        <p:spPr>
          <a:xfrm>
            <a:off x="2362200" y="4343400"/>
            <a:ext cx="3429000" cy="114300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53A6FF"/>
              </a:buClr>
              <a:buSzPts val="2400"/>
              <a:buFont typeface="Arial"/>
              <a:buNone/>
            </a:pPr>
            <a:r>
              <a:rPr lang="en-GB" sz="2400" b="1" i="0" cap="none">
                <a:solidFill>
                  <a:schemeClr val="lt1"/>
                </a:solidFill>
                <a:latin typeface="Arial"/>
                <a:ea typeface="Arial"/>
                <a:cs typeface="Arial"/>
                <a:sym typeface="Arial"/>
              </a:rPr>
              <a:t>ANALYSIS OF STAKEHOLDERS</a:t>
            </a:r>
            <a:endParaRPr/>
          </a:p>
        </p:txBody>
      </p:sp>
      <p:sp>
        <p:nvSpPr>
          <p:cNvPr id="270" name="Google Shape;270;p15"/>
          <p:cNvSpPr txBox="1"/>
          <p:nvPr/>
        </p:nvSpPr>
        <p:spPr>
          <a:xfrm>
            <a:off x="2313261" y="2925826"/>
            <a:ext cx="1089385" cy="346364"/>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1400" b="1">
                <a:solidFill>
                  <a:schemeClr val="lt1"/>
                </a:solidFill>
                <a:latin typeface="Arial"/>
                <a:ea typeface="Arial"/>
                <a:cs typeface="Arial"/>
                <a:sym typeface="Arial"/>
              </a:rPr>
              <a:t>SESSION</a:t>
            </a:r>
            <a:endParaRPr/>
          </a:p>
        </p:txBody>
      </p:sp>
      <p:pic>
        <p:nvPicPr>
          <p:cNvPr id="271" name="Google Shape;271;p15" descr="Palm_darker-blue.png"/>
          <p:cNvPicPr preferRelativeResize="0"/>
          <p:nvPr/>
        </p:nvPicPr>
        <p:blipFill rotWithShape="1">
          <a:blip r:embed="rId4">
            <a:alphaModFix amt="40000"/>
          </a:blip>
          <a:srcRect/>
          <a:stretch/>
        </p:blipFill>
        <p:spPr>
          <a:xfrm rot="-7015510" flipH="1">
            <a:off x="4560484" y="2805438"/>
            <a:ext cx="1158137" cy="1406452"/>
          </a:xfrm>
          <a:prstGeom prst="rect">
            <a:avLst/>
          </a:prstGeom>
          <a:noFill/>
          <a:ln>
            <a:noFill/>
          </a:ln>
        </p:spPr>
      </p:pic>
      <p:sp>
        <p:nvSpPr>
          <p:cNvPr id="272" name="Google Shape;272;p15"/>
          <p:cNvSpPr txBox="1"/>
          <p:nvPr/>
        </p:nvSpPr>
        <p:spPr>
          <a:xfrm>
            <a:off x="2235969" y="3332436"/>
            <a:ext cx="1726431" cy="858564"/>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53A6FF"/>
              </a:buClr>
              <a:buSzPts val="5400"/>
              <a:buFont typeface="Arial"/>
              <a:buNone/>
            </a:pPr>
            <a:r>
              <a:rPr lang="en-GB" sz="5400" b="1">
                <a:solidFill>
                  <a:schemeClr val="lt1"/>
                </a:solidFill>
                <a:latin typeface="Corsiva"/>
                <a:ea typeface="Corsiva"/>
                <a:cs typeface="Corsiva"/>
                <a:sym typeface="Corsiva"/>
              </a:rPr>
              <a:t>02</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6"/>
          <p:cNvSpPr txBox="1">
            <a:spLocks noGrp="1"/>
          </p:cNvSpPr>
          <p:nvPr>
            <p:ph type="body" idx="1"/>
          </p:nvPr>
        </p:nvSpPr>
        <p:spPr>
          <a:xfrm>
            <a:off x="5105400" y="76200"/>
            <a:ext cx="7086600" cy="6096000"/>
          </a:xfrm>
          <a:prstGeom prst="rect">
            <a:avLst/>
          </a:prstGeom>
          <a:noFill/>
          <a:ln>
            <a:noFill/>
          </a:ln>
        </p:spPr>
        <p:txBody>
          <a:bodyPr spcFirstLastPara="1" wrap="square" lIns="91425" tIns="45700" rIns="91425" bIns="45700" anchor="t" anchorCtr="0">
            <a:noAutofit/>
          </a:bodyPr>
          <a:lstStyle/>
          <a:p>
            <a:pPr marL="457200" lvl="0" indent="-457200" algn="l" rtl="0">
              <a:lnSpc>
                <a:spcPct val="150000"/>
              </a:lnSpc>
              <a:spcBef>
                <a:spcPts val="0"/>
              </a:spcBef>
              <a:spcAft>
                <a:spcPts val="0"/>
              </a:spcAft>
              <a:buSzPts val="2400"/>
              <a:buFont typeface="Calibri"/>
              <a:buAutoNum type="arabicPeriod"/>
            </a:pPr>
            <a:r>
              <a:rPr lang="en-GB"/>
              <a:t>Youth Organizations</a:t>
            </a:r>
            <a:endParaRPr/>
          </a:p>
          <a:p>
            <a:pPr marL="457200" lvl="0" indent="-457200" algn="l" rtl="0">
              <a:lnSpc>
                <a:spcPct val="150000"/>
              </a:lnSpc>
              <a:spcBef>
                <a:spcPts val="480"/>
              </a:spcBef>
              <a:spcAft>
                <a:spcPts val="0"/>
              </a:spcAft>
              <a:buSzPts val="2400"/>
              <a:buFont typeface="Calibri"/>
              <a:buAutoNum type="arabicPeriod"/>
            </a:pPr>
            <a:r>
              <a:rPr lang="en-GB"/>
              <a:t>Civil Society and International Organizations</a:t>
            </a:r>
            <a:endParaRPr/>
          </a:p>
          <a:p>
            <a:pPr marL="457200" lvl="0" indent="-457200" algn="l" rtl="0">
              <a:lnSpc>
                <a:spcPct val="150000"/>
              </a:lnSpc>
              <a:spcBef>
                <a:spcPts val="480"/>
              </a:spcBef>
              <a:spcAft>
                <a:spcPts val="0"/>
              </a:spcAft>
              <a:buSzPts val="2400"/>
              <a:buFont typeface="Calibri"/>
              <a:buAutoNum type="arabicPeriod"/>
            </a:pPr>
            <a:r>
              <a:rPr lang="en-GB"/>
              <a:t>Academic Experts</a:t>
            </a:r>
            <a:endParaRPr/>
          </a:p>
          <a:p>
            <a:pPr marL="457200" lvl="0" indent="-457200" algn="l" rtl="0">
              <a:lnSpc>
                <a:spcPct val="150000"/>
              </a:lnSpc>
              <a:spcBef>
                <a:spcPts val="480"/>
              </a:spcBef>
              <a:spcAft>
                <a:spcPts val="0"/>
              </a:spcAft>
              <a:buSzPts val="2400"/>
              <a:buFont typeface="Calibri"/>
              <a:buAutoNum type="arabicPeriod"/>
            </a:pPr>
            <a:r>
              <a:rPr lang="en-GB"/>
              <a:t>Parents/ Caregivers</a:t>
            </a:r>
            <a:endParaRPr/>
          </a:p>
          <a:p>
            <a:pPr marL="457200" lvl="0" indent="-457200" algn="l" rtl="0">
              <a:lnSpc>
                <a:spcPct val="150000"/>
              </a:lnSpc>
              <a:spcBef>
                <a:spcPts val="480"/>
              </a:spcBef>
              <a:spcAft>
                <a:spcPts val="0"/>
              </a:spcAft>
              <a:buSzPts val="2400"/>
              <a:buFont typeface="Calibri"/>
              <a:buAutoNum type="arabicPeriod"/>
            </a:pPr>
            <a:r>
              <a:rPr lang="en-GB"/>
              <a:t>Government</a:t>
            </a:r>
            <a:endParaRPr/>
          </a:p>
          <a:p>
            <a:pPr marL="457200" lvl="0" indent="-457200" algn="l" rtl="0">
              <a:lnSpc>
                <a:spcPct val="150000"/>
              </a:lnSpc>
              <a:spcBef>
                <a:spcPts val="480"/>
              </a:spcBef>
              <a:spcAft>
                <a:spcPts val="0"/>
              </a:spcAft>
              <a:buSzPts val="2400"/>
              <a:buFont typeface="Calibri"/>
              <a:buAutoNum type="arabicPeriod"/>
            </a:pPr>
            <a:r>
              <a:rPr lang="en-GB"/>
              <a:t>Businesses/ Suppliers</a:t>
            </a:r>
            <a:endParaRPr/>
          </a:p>
          <a:p>
            <a:pPr marL="457200" lvl="0" indent="-457200" algn="l" rtl="0">
              <a:lnSpc>
                <a:spcPct val="150000"/>
              </a:lnSpc>
              <a:spcBef>
                <a:spcPts val="480"/>
              </a:spcBef>
              <a:spcAft>
                <a:spcPts val="0"/>
              </a:spcAft>
              <a:buSzPts val="2400"/>
              <a:buFont typeface="Calibri"/>
              <a:buAutoNum type="arabicPeriod"/>
            </a:pPr>
            <a:r>
              <a:rPr lang="en-GB"/>
              <a:t>Labour Organizations</a:t>
            </a:r>
            <a:endParaRPr/>
          </a:p>
          <a:p>
            <a:pPr marL="457200" lvl="0" indent="-457200" algn="l" rtl="0">
              <a:lnSpc>
                <a:spcPct val="150000"/>
              </a:lnSpc>
              <a:spcBef>
                <a:spcPts val="480"/>
              </a:spcBef>
              <a:spcAft>
                <a:spcPts val="0"/>
              </a:spcAft>
              <a:buSzPts val="2400"/>
              <a:buFont typeface="Calibri"/>
              <a:buAutoNum type="arabicPeriod"/>
            </a:pPr>
            <a:r>
              <a:rPr lang="en-GB"/>
              <a:t>Professionals in contact with children and/ or community leaders</a:t>
            </a:r>
            <a:endParaRPr/>
          </a:p>
          <a:p>
            <a:pPr marL="457200" lvl="0" indent="-457200" algn="l" rtl="0">
              <a:lnSpc>
                <a:spcPct val="150000"/>
              </a:lnSpc>
              <a:spcBef>
                <a:spcPts val="480"/>
              </a:spcBef>
              <a:spcAft>
                <a:spcPts val="0"/>
              </a:spcAft>
              <a:buSzPts val="2400"/>
              <a:buFont typeface="Calibri"/>
              <a:buAutoNum type="arabicPeriod"/>
            </a:pPr>
            <a:r>
              <a:rPr lang="en-GB"/>
              <a:t>Company Personnel</a:t>
            </a:r>
            <a:endParaRPr/>
          </a:p>
          <a:p>
            <a:pPr marL="457200" lvl="0" indent="-457200" algn="l" rtl="0">
              <a:lnSpc>
                <a:spcPct val="150000"/>
              </a:lnSpc>
              <a:spcBef>
                <a:spcPts val="480"/>
              </a:spcBef>
              <a:spcAft>
                <a:spcPts val="0"/>
              </a:spcAft>
              <a:buSzPts val="2400"/>
              <a:buFont typeface="Calibri"/>
              <a:buAutoNum type="arabicPeriod"/>
            </a:pPr>
            <a:r>
              <a:rPr lang="en-GB"/>
              <a:t>Children</a:t>
            </a:r>
            <a:endParaRPr/>
          </a:p>
        </p:txBody>
      </p:sp>
      <p:sp>
        <p:nvSpPr>
          <p:cNvPr id="279" name="Google Shape;279;p16"/>
          <p:cNvSpPr/>
          <p:nvPr/>
        </p:nvSpPr>
        <p:spPr>
          <a:xfrm>
            <a:off x="-1" y="3429000"/>
            <a:ext cx="5040217" cy="3416320"/>
          </a:xfrm>
          <a:prstGeom prst="rect">
            <a:avLst/>
          </a:prstGeom>
          <a:solidFill>
            <a:srgbClr val="59595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lt1"/>
                </a:solidFill>
                <a:latin typeface="Open Sans Light"/>
                <a:ea typeface="Open Sans Light"/>
                <a:cs typeface="Open Sans Light"/>
                <a:sym typeface="Open Sans Light"/>
              </a:rPr>
              <a:t>Engagement techniques</a:t>
            </a:r>
            <a:endParaRPr/>
          </a:p>
          <a:p>
            <a:pPr marL="0" marR="0" lvl="0" indent="0" algn="l" rtl="0">
              <a:spcBef>
                <a:spcPts val="0"/>
              </a:spcBef>
              <a:spcAft>
                <a:spcPts val="0"/>
              </a:spcAft>
              <a:buNone/>
            </a:pPr>
            <a:r>
              <a:rPr lang="en-GB" sz="2400">
                <a:solidFill>
                  <a:schemeClr val="lt1"/>
                </a:solidFill>
                <a:latin typeface="Open Sans Light"/>
                <a:ea typeface="Open Sans Light"/>
                <a:cs typeface="Open Sans Light"/>
                <a:sym typeface="Open Sans Light"/>
              </a:rPr>
              <a:t>Personal interviews, complaints and grievance mechanisms, workshops, focus groups/forums, public ‘town hall’ meetings, open days/open house meetings, comments/response sheets, surveys, participatory tools, and advisory committees/stakeholder panels</a:t>
            </a:r>
            <a:endParaRPr sz="2400">
              <a:solidFill>
                <a:schemeClr val="lt1"/>
              </a:solidFill>
              <a:latin typeface="Calibri"/>
              <a:ea typeface="Calibri"/>
              <a:cs typeface="Calibri"/>
              <a:sym typeface="Calibri"/>
            </a:endParaRPr>
          </a:p>
        </p:txBody>
      </p:sp>
      <p:pic>
        <p:nvPicPr>
          <p:cNvPr id="280" name="Google Shape;280;p16"/>
          <p:cNvPicPr preferRelativeResize="0"/>
          <p:nvPr/>
        </p:nvPicPr>
        <p:blipFill rotWithShape="1">
          <a:blip r:embed="rId3">
            <a:alphaModFix/>
          </a:blip>
          <a:srcRect/>
          <a:stretch/>
        </p:blipFill>
        <p:spPr>
          <a:xfrm>
            <a:off x="-1" y="0"/>
            <a:ext cx="5040217"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FB86FA0-5B7F-4441-8F81-719EFAB83572}"/>
              </a:ext>
            </a:extLst>
          </p:cNvPr>
          <p:cNvSpPr txBox="1">
            <a:spLocks/>
          </p:cNvSpPr>
          <p:nvPr/>
        </p:nvSpPr>
        <p:spPr>
          <a:xfrm>
            <a:off x="729696" y="1040846"/>
            <a:ext cx="10624104" cy="4776308"/>
          </a:xfrm>
          <a:prstGeom prst="rect">
            <a:avLst/>
          </a:prstGeom>
          <a:solidFill>
            <a:schemeClr val="bg1"/>
          </a:solidFill>
        </p:spPr>
        <p:txBody>
          <a:bodyPr anchor="ctr"/>
          <a:lstStyle>
            <a:lvl1pPr marL="342900" indent="-342900" algn="l" defTabSz="457200" rtl="0" eaLnBrk="1" latinLnBrk="0" hangingPunct="1">
              <a:spcBef>
                <a:spcPct val="20000"/>
              </a:spcBef>
              <a:buClr>
                <a:srgbClr val="53A6FF"/>
              </a:buClr>
              <a:buSzPct val="100000"/>
              <a:buFont typeface="Arial"/>
              <a:buChar char="•"/>
              <a:defRPr sz="240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53A6FF"/>
              </a:buClr>
              <a:buSzPct val="100000"/>
              <a:buFont typeface="Arial"/>
              <a:buNone/>
              <a:tabLst/>
              <a:defRPr/>
            </a:pPr>
            <a:r>
              <a:rPr kumimoji="0" lang="en-GB" sz="6000" b="0" i="0" u="none" strike="noStrike" kern="1200" cap="none" spc="0" normalizeH="0" baseline="0" noProof="0" dirty="0">
                <a:ln>
                  <a:noFill/>
                </a:ln>
                <a:solidFill>
                  <a:srgbClr val="4F81BD"/>
                </a:solidFill>
                <a:effectLst/>
                <a:uLnTx/>
                <a:uFillTx/>
                <a:latin typeface="Arial"/>
                <a:ea typeface="+mn-ea"/>
                <a:cs typeface="Arial"/>
              </a:rPr>
              <a:t>Private sector: pathway 3</a:t>
            </a:r>
          </a:p>
          <a:p>
            <a:pPr marL="0" marR="0" lvl="0" indent="0" algn="l" defTabSz="457200" rtl="0" eaLnBrk="1" fontAlgn="auto" latinLnBrk="0" hangingPunct="1">
              <a:lnSpc>
                <a:spcPct val="100000"/>
              </a:lnSpc>
              <a:spcBef>
                <a:spcPct val="20000"/>
              </a:spcBef>
              <a:spcAft>
                <a:spcPts val="0"/>
              </a:spcAft>
              <a:buClr>
                <a:srgbClr val="53A6FF"/>
              </a:buClr>
              <a:buSzPct val="100000"/>
              <a:buFont typeface="Arial"/>
              <a:buNone/>
              <a:tabLst/>
              <a:defRPr/>
            </a:pPr>
            <a:br>
              <a:rPr kumimoji="0" lang="en-GB" sz="3200" b="0" i="0" u="none" strike="noStrike" kern="1200" cap="none" spc="0" normalizeH="0" baseline="0" noProof="0" dirty="0">
                <a:ln>
                  <a:noFill/>
                </a:ln>
                <a:solidFill>
                  <a:srgbClr val="4F81BD"/>
                </a:solidFill>
                <a:effectLst/>
                <a:uLnTx/>
                <a:uFillTx/>
                <a:latin typeface="Arial"/>
                <a:ea typeface="+mn-ea"/>
                <a:cs typeface="Arial"/>
              </a:rPr>
            </a:br>
            <a:r>
              <a:rPr kumimoji="0" lang="en-GB" sz="3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Times New Roman" panose="02020603050405020304" pitchFamily="18" charset="0"/>
                <a:cs typeface="Arial" panose="020B0604020202020204" pitchFamily="34" charset="0"/>
              </a:rPr>
              <a:t>The Private Sector </a:t>
            </a:r>
            <a:r>
              <a:rPr kumimoji="0" lang="en-GB" sz="3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Times New Roman" panose="02020603050405020304" pitchFamily="18" charset="0"/>
                <a:cs typeface="Arial" panose="020B0604020202020204" pitchFamily="34" charset="0"/>
              </a:rPr>
              <a:t>takes full responsibility </a:t>
            </a:r>
            <a:r>
              <a:rPr kumimoji="0" lang="en-GB" sz="3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Times New Roman" panose="02020603050405020304" pitchFamily="18" charset="0"/>
                <a:cs typeface="Arial" panose="020B0604020202020204" pitchFamily="34" charset="0"/>
              </a:rPr>
              <a:t>for preventing and addressing child labour</a:t>
            </a:r>
            <a:endParaRPr kumimoji="0" lang="en-US" sz="36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spTree>
    <p:extLst>
      <p:ext uri="{BB962C8B-B14F-4D97-AF65-F5344CB8AC3E}">
        <p14:creationId xmlns:p14="http://schemas.microsoft.com/office/powerpoint/2010/main" val="23487930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 14"/>
          <p:cNvPicPr>
            <a:picLocks noChangeAspect="1"/>
          </p:cNvPicPr>
          <p:nvPr/>
        </p:nvPicPr>
        <p:blipFill>
          <a:blip r:embed="rId3"/>
          <a:srcRect l="4722" r="4722"/>
          <a:stretch/>
        </p:blipFill>
        <p:spPr>
          <a:xfrm>
            <a:off x="0" y="0"/>
            <a:ext cx="12420600" cy="6858000"/>
          </a:xfrm>
          <a:prstGeom prst="rect">
            <a:avLst/>
          </a:prstGeom>
        </p:spPr>
      </p:pic>
      <p:sp>
        <p:nvSpPr>
          <p:cNvPr id="14" name="Rectangle 21"/>
          <p:cNvSpPr>
            <a:spLocks noChangeArrowheads="1"/>
          </p:cNvSpPr>
          <p:nvPr/>
        </p:nvSpPr>
        <p:spPr bwMode="auto">
          <a:xfrm>
            <a:off x="1981201" y="2743200"/>
            <a:ext cx="4149725" cy="3048000"/>
          </a:xfrm>
          <a:prstGeom prst="rect">
            <a:avLst/>
          </a:prstGeom>
          <a:solidFill>
            <a:srgbClr val="CC006A"/>
          </a:solidFill>
          <a:ln w="9525">
            <a:noFill/>
            <a:miter lim="800000"/>
            <a:headEnd/>
            <a:tailEnd/>
          </a:ln>
          <a:effectLst>
            <a:outerShdw blurRad="127000" dist="76200" dir="2700000" algn="tl" rotWithShape="0">
              <a:prstClr val="black">
                <a:alpha val="30000"/>
              </a:prstClr>
            </a:outerShdw>
          </a:effectLst>
        </p:spPr>
        <p:txBody>
          <a:bodyPr wrap="none" anchor="ctr">
            <a:prstTxWarp prst="textNoShape">
              <a:avLst/>
            </a:prstTxWarp>
          </a:bodyPr>
          <a:lstStyle/>
          <a:p>
            <a:pPr lvl="0"/>
            <a:endParaRPr lang="en-US" dirty="0"/>
          </a:p>
        </p:txBody>
      </p:sp>
      <p:sp>
        <p:nvSpPr>
          <p:cNvPr id="11" name="Textplatzhalter 4"/>
          <p:cNvSpPr txBox="1">
            <a:spLocks/>
          </p:cNvSpPr>
          <p:nvPr/>
        </p:nvSpPr>
        <p:spPr>
          <a:xfrm>
            <a:off x="2362200" y="4343400"/>
            <a:ext cx="3429000" cy="1143000"/>
          </a:xfrm>
          <a:prstGeom prst="rect">
            <a:avLst/>
          </a:prstGeom>
        </p:spPr>
        <p:txBody>
          <a:bodyPr vert="horz" lIns="0" tIns="0" rIns="0" bIns="0" rtlCol="0">
            <a:normAutofit/>
          </a:bodyPr>
          <a:lstStyle>
            <a:defPPr>
              <a:defRPr lang="en-US"/>
            </a:defPPr>
            <a:lvl1pPr indent="0">
              <a:spcBef>
                <a:spcPct val="20000"/>
              </a:spcBef>
              <a:buClr>
                <a:srgbClr val="53A6FF"/>
              </a:buClr>
              <a:buSzPct val="100000"/>
              <a:buFont typeface="Arial"/>
              <a:buNone/>
              <a:defRPr sz="2400" b="1" i="0" cap="all" baseline="0">
                <a:solidFill>
                  <a:schemeClr val="bg1"/>
                </a:solidFill>
                <a:latin typeface="Arial"/>
                <a:cs typeface="Arial"/>
              </a:defRPr>
            </a:lvl1pPr>
            <a:lvl2pPr marL="742950" indent="-285750">
              <a:spcBef>
                <a:spcPct val="20000"/>
              </a:spcBef>
              <a:buSzPct val="100000"/>
              <a:buFont typeface="Symbol" charset="2"/>
              <a:buChar char="-"/>
              <a:defRPr>
                <a:solidFill>
                  <a:schemeClr val="tx1">
                    <a:lumMod val="75000"/>
                    <a:lumOff val="25000"/>
                  </a:schemeClr>
                </a:solidFill>
                <a:latin typeface="Arial"/>
                <a:cs typeface="Arial"/>
              </a:defRPr>
            </a:lvl2pPr>
            <a:lvl3pPr marL="1143000" indent="-228600">
              <a:spcBef>
                <a:spcPct val="20000"/>
              </a:spcBef>
              <a:buSzPct val="100000"/>
              <a:buFont typeface="Symbol" charset="2"/>
              <a:buChar char="-"/>
              <a:defRPr sz="1600">
                <a:solidFill>
                  <a:schemeClr val="tx1">
                    <a:lumMod val="75000"/>
                    <a:lumOff val="25000"/>
                  </a:schemeClr>
                </a:solidFill>
                <a:latin typeface="Arial"/>
                <a:cs typeface="Arial"/>
              </a:defRPr>
            </a:lvl3pPr>
            <a:lvl4pPr marL="1600200" indent="-228600">
              <a:spcBef>
                <a:spcPct val="20000"/>
              </a:spcBef>
              <a:buSzPct val="100000"/>
              <a:buFont typeface="Symbol" charset="2"/>
              <a:buChar char="-"/>
              <a:defRPr sz="1200">
                <a:solidFill>
                  <a:schemeClr val="tx1">
                    <a:lumMod val="75000"/>
                    <a:lumOff val="25000"/>
                  </a:schemeClr>
                </a:solidFill>
                <a:latin typeface="Arial"/>
                <a:cs typeface="Arial"/>
              </a:defRPr>
            </a:lvl4pPr>
            <a:lvl5pPr marL="2057400" indent="-228600">
              <a:spcBef>
                <a:spcPct val="20000"/>
              </a:spcBef>
              <a:buSzPct val="100000"/>
              <a:buFont typeface="Symbol" charset="2"/>
              <a:buChar char="-"/>
              <a:defRPr sz="1200">
                <a:solidFill>
                  <a:schemeClr val="tx1">
                    <a:lumMod val="75000"/>
                    <a:lumOff val="25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SHOULD CHILDREN BE OUR BUSINESS?</a:t>
            </a:r>
          </a:p>
        </p:txBody>
      </p:sp>
      <p:sp>
        <p:nvSpPr>
          <p:cNvPr id="17" name="Textfeld 16"/>
          <p:cNvSpPr txBox="1"/>
          <p:nvPr/>
        </p:nvSpPr>
        <p:spPr>
          <a:xfrm>
            <a:off x="2313261" y="2925826"/>
            <a:ext cx="1089385" cy="346364"/>
          </a:xfrm>
          <a:prstGeom prst="rect">
            <a:avLst/>
          </a:prstGeom>
          <a:noFill/>
        </p:spPr>
        <p:txBody>
          <a:bodyPr wrap="square" lIns="0" tIns="0" rIns="0" bIns="0" rtlCol="0" anchor="b" anchorCtr="0">
            <a:noAutofit/>
          </a:bodyPr>
          <a:lstStyle/>
          <a:p>
            <a:pPr algn="l"/>
            <a:r>
              <a:rPr lang="de-DE" sz="1400" b="1" dirty="0">
                <a:solidFill>
                  <a:schemeClr val="bg1"/>
                </a:solidFill>
                <a:latin typeface="Arial"/>
                <a:cs typeface="Arial"/>
              </a:rPr>
              <a:t>SESSION</a:t>
            </a:r>
          </a:p>
        </p:txBody>
      </p:sp>
      <p:pic>
        <p:nvPicPr>
          <p:cNvPr id="23" name="Bild 22" descr="Palm_darker-blue.png"/>
          <p:cNvPicPr>
            <a:picLocks noChangeAspect="1"/>
          </p:cNvPicPr>
          <p:nvPr/>
        </p:nvPicPr>
        <p:blipFill>
          <a:blip r:embed="rId4">
            <a:lum bright="70000" contrast="-70000"/>
            <a:alphaModFix amt="40000"/>
            <a:extLst>
              <a:ext uri="{28A0092B-C50C-407E-A947-70E740481C1C}">
                <a14:useLocalDpi xmlns:a14="http://schemas.microsoft.com/office/drawing/2010/main" val="0"/>
              </a:ext>
            </a:extLst>
          </a:blip>
          <a:stretch>
            <a:fillRect/>
          </a:stretch>
        </p:blipFill>
        <p:spPr>
          <a:xfrm rot="14584490" flipH="1">
            <a:off x="4560484" y="2805438"/>
            <a:ext cx="1158137" cy="1406452"/>
          </a:xfrm>
          <a:prstGeom prst="rect">
            <a:avLst/>
          </a:prstGeom>
          <a:scene3d>
            <a:camera prst="orthographicFront">
              <a:rot lat="0" lon="300000" rev="0"/>
            </a:camera>
            <a:lightRig rig="threePt" dir="t"/>
          </a:scene3d>
        </p:spPr>
      </p:pic>
      <p:sp>
        <p:nvSpPr>
          <p:cNvPr id="8" name="Text Placeholder 3">
            <a:extLst>
              <a:ext uri="{FF2B5EF4-FFF2-40B4-BE49-F238E27FC236}">
                <a16:creationId xmlns:a16="http://schemas.microsoft.com/office/drawing/2014/main" id="{43070CA0-1B1F-42E8-B723-A7BD8436D26D}"/>
              </a:ext>
            </a:extLst>
          </p:cNvPr>
          <p:cNvSpPr txBox="1">
            <a:spLocks/>
          </p:cNvSpPr>
          <p:nvPr/>
        </p:nvSpPr>
        <p:spPr>
          <a:xfrm>
            <a:off x="2235969" y="3332436"/>
            <a:ext cx="1726431" cy="858564"/>
          </a:xfrm>
          <a:prstGeom prst="rect">
            <a:avLst/>
          </a:prstGeom>
        </p:spPr>
        <p:txBody>
          <a:bodyPr anchor="b" anchorCtr="0">
            <a:noAutofit/>
          </a:bodyPr>
          <a:lstStyle>
            <a:lvl1pPr marL="0" indent="0" algn="l" defTabSz="457200" rtl="0" eaLnBrk="1" latinLnBrk="0" hangingPunct="1">
              <a:spcBef>
                <a:spcPct val="20000"/>
              </a:spcBef>
              <a:buClr>
                <a:srgbClr val="53A6FF"/>
              </a:buClr>
              <a:buSzPct val="100000"/>
              <a:buFont typeface="Arial"/>
              <a:buNone/>
              <a:defRPr sz="7000" b="1" kern="1200">
                <a:solidFill>
                  <a:schemeClr val="bg1"/>
                </a:solidFill>
                <a:latin typeface="Kasuki"/>
                <a:ea typeface="+mn-ea"/>
                <a:cs typeface="Kasuki"/>
              </a:defRPr>
            </a:lvl1pPr>
            <a:lvl2pPr marL="457200" indent="0" algn="r" defTabSz="457200" rtl="0" eaLnBrk="1" latinLnBrk="0" hangingPunct="1">
              <a:spcBef>
                <a:spcPct val="20000"/>
              </a:spcBef>
              <a:buSzPct val="100000"/>
              <a:buFont typeface="Arial"/>
              <a:buNone/>
              <a:defRPr sz="2000" kern="1200">
                <a:solidFill>
                  <a:srgbClr val="FFFFFF"/>
                </a:solidFill>
                <a:latin typeface="Arial"/>
                <a:ea typeface="+mn-ea"/>
                <a:cs typeface="Arial"/>
              </a:defRPr>
            </a:lvl2pPr>
            <a:lvl3pPr marL="914400" indent="0" algn="r" defTabSz="457200" rtl="0" eaLnBrk="1" latinLnBrk="0" hangingPunct="1">
              <a:spcBef>
                <a:spcPct val="20000"/>
              </a:spcBef>
              <a:buSzPct val="100000"/>
              <a:buFont typeface="Arial"/>
              <a:buNone/>
              <a:defRPr sz="2000" kern="1200">
                <a:solidFill>
                  <a:srgbClr val="FFFFFF"/>
                </a:solidFill>
                <a:latin typeface="Arial"/>
                <a:ea typeface="+mn-ea"/>
                <a:cs typeface="Arial"/>
              </a:defRPr>
            </a:lvl3pPr>
            <a:lvl4pPr marL="1371600" indent="0" algn="r" defTabSz="457200" rtl="0" eaLnBrk="1" latinLnBrk="0" hangingPunct="1">
              <a:spcBef>
                <a:spcPct val="20000"/>
              </a:spcBef>
              <a:buSzPct val="100000"/>
              <a:buFont typeface="Arial"/>
              <a:buNone/>
              <a:defRPr sz="2000" kern="1200">
                <a:solidFill>
                  <a:srgbClr val="FFFFFF"/>
                </a:solidFill>
                <a:latin typeface="Arial"/>
                <a:ea typeface="+mn-ea"/>
                <a:cs typeface="Arial"/>
              </a:defRPr>
            </a:lvl4pPr>
            <a:lvl5pPr marL="1828800" indent="0" algn="r" defTabSz="457200" rtl="0" eaLnBrk="1" latinLnBrk="0" hangingPunct="1">
              <a:spcBef>
                <a:spcPct val="20000"/>
              </a:spcBef>
              <a:buSzPct val="100000"/>
              <a:buFont typeface="Arial"/>
              <a:buNone/>
              <a:defRPr sz="20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5400" dirty="0">
                <a:latin typeface="Monotype Corsiva" panose="03010101010201010101" pitchFamily="66" charset="0"/>
              </a:rPr>
              <a:t>03</a:t>
            </a:r>
          </a:p>
        </p:txBody>
      </p:sp>
    </p:spTree>
    <p:extLst>
      <p:ext uri="{BB962C8B-B14F-4D97-AF65-F5344CB8AC3E}">
        <p14:creationId xmlns:p14="http://schemas.microsoft.com/office/powerpoint/2010/main" val="22496212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CFA7-68D1-4B2E-B410-1715DE4C57DA}"/>
              </a:ext>
            </a:extLst>
          </p:cNvPr>
          <p:cNvSpPr>
            <a:spLocks noGrp="1"/>
          </p:cNvSpPr>
          <p:nvPr>
            <p:ph type="title"/>
          </p:nvPr>
        </p:nvSpPr>
        <p:spPr/>
        <p:txBody>
          <a:bodyPr anchor="t"/>
          <a:lstStyle/>
          <a:p>
            <a:r>
              <a:rPr lang="en-US" sz="4400" dirty="0"/>
              <a:t>THE CASE FOR </a:t>
            </a:r>
            <a:r>
              <a:rPr lang="en-US" sz="4400" dirty="0" err="1"/>
              <a:t>busia</a:t>
            </a:r>
            <a:r>
              <a:rPr lang="en-US" sz="4400" dirty="0"/>
              <a:t>/ </a:t>
            </a:r>
            <a:r>
              <a:rPr lang="en-US" sz="4400" dirty="0" err="1"/>
              <a:t>karamoja</a:t>
            </a:r>
            <a:endParaRPr lang="en-US" sz="4400" dirty="0"/>
          </a:p>
        </p:txBody>
      </p:sp>
      <p:sp>
        <p:nvSpPr>
          <p:cNvPr id="4" name="Text Placeholder 3">
            <a:extLst>
              <a:ext uri="{FF2B5EF4-FFF2-40B4-BE49-F238E27FC236}">
                <a16:creationId xmlns:a16="http://schemas.microsoft.com/office/drawing/2014/main" id="{D3010D8B-8555-4661-AB08-F80FA48C3993}"/>
              </a:ext>
            </a:extLst>
          </p:cNvPr>
          <p:cNvSpPr>
            <a:spLocks noGrp="1"/>
          </p:cNvSpPr>
          <p:nvPr>
            <p:ph type="body" sz="quarter" idx="11"/>
          </p:nvPr>
        </p:nvSpPr>
        <p:spPr/>
        <p:txBody>
          <a:bodyPr/>
          <a:lstStyle/>
          <a:p>
            <a:endParaRPr lang="en-GB" dirty="0">
              <a:solidFill>
                <a:schemeClr val="bg1"/>
              </a:solidFill>
            </a:endParaRPr>
          </a:p>
        </p:txBody>
      </p:sp>
    </p:spTree>
    <p:extLst>
      <p:ext uri="{BB962C8B-B14F-4D97-AF65-F5344CB8AC3E}">
        <p14:creationId xmlns:p14="http://schemas.microsoft.com/office/powerpoint/2010/main" val="39657193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1D6D32-D7A5-48AB-AAF0-31579A5B0478}"/>
              </a:ext>
            </a:extLst>
          </p:cNvPr>
          <p:cNvSpPr>
            <a:spLocks noGrp="1"/>
          </p:cNvSpPr>
          <p:nvPr>
            <p:ph type="title"/>
          </p:nvPr>
        </p:nvSpPr>
        <p:spPr>
          <a:xfrm>
            <a:off x="1138768" y="2971800"/>
            <a:ext cx="9935633" cy="3124200"/>
          </a:xfrm>
        </p:spPr>
        <p:txBody>
          <a:bodyPr/>
          <a:lstStyle/>
          <a:p>
            <a:pPr>
              <a:lnSpc>
                <a:spcPct val="150000"/>
              </a:lnSpc>
            </a:pPr>
            <a:r>
              <a:rPr lang="en-GB" sz="3200" dirty="0"/>
              <a:t>1. ISSUES IDENTIFICATION</a:t>
            </a:r>
            <a:br>
              <a:rPr lang="en-GB" sz="3200" dirty="0"/>
            </a:br>
            <a:r>
              <a:rPr lang="en-GB" sz="3200" dirty="0"/>
              <a:t>2. ACTION PLANNING</a:t>
            </a:r>
            <a:br>
              <a:rPr lang="en-GB" sz="3200" dirty="0"/>
            </a:br>
            <a:r>
              <a:rPr lang="en-GB" sz="3200" dirty="0"/>
              <a:t>3. Stakeholder endorsement</a:t>
            </a:r>
          </a:p>
        </p:txBody>
      </p:sp>
    </p:spTree>
    <p:extLst>
      <p:ext uri="{BB962C8B-B14F-4D97-AF65-F5344CB8AC3E}">
        <p14:creationId xmlns:p14="http://schemas.microsoft.com/office/powerpoint/2010/main" val="36613506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3"/>
          <p:cNvSpPr txBox="1">
            <a:spLocks noGrp="1"/>
          </p:cNvSpPr>
          <p:nvPr>
            <p:ph type="title"/>
          </p:nvPr>
        </p:nvSpPr>
        <p:spPr>
          <a:xfrm>
            <a:off x="609600" y="457200"/>
            <a:ext cx="10871200" cy="1371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0092D2"/>
              </a:buClr>
              <a:buSzPts val="4400"/>
              <a:buFont typeface="Arial"/>
              <a:buNone/>
            </a:pPr>
            <a:r>
              <a:rPr lang="en-GB" dirty="0"/>
              <a:t>STAKEHOLDER ANALYSIS</a:t>
            </a:r>
            <a:br>
              <a:rPr lang="en-GB" dirty="0"/>
            </a:br>
            <a:r>
              <a:rPr lang="en-GB" sz="3200" b="0" dirty="0">
                <a:solidFill>
                  <a:schemeClr val="tx1"/>
                </a:solidFill>
              </a:rPr>
              <a:t>Group Three – Policy makers</a:t>
            </a:r>
            <a:endParaRPr dirty="0"/>
          </a:p>
        </p:txBody>
      </p:sp>
      <p:grpSp>
        <p:nvGrpSpPr>
          <p:cNvPr id="486" name="Google Shape;486;p43"/>
          <p:cNvGrpSpPr/>
          <p:nvPr/>
        </p:nvGrpSpPr>
        <p:grpSpPr>
          <a:xfrm>
            <a:off x="713385" y="2481408"/>
            <a:ext cx="9236467" cy="2596079"/>
            <a:chOff x="2185" y="271608"/>
            <a:chExt cx="9236467" cy="2596079"/>
          </a:xfrm>
        </p:grpSpPr>
        <p:sp>
          <p:nvSpPr>
            <p:cNvPr id="487" name="Google Shape;487;p43"/>
            <p:cNvSpPr/>
            <p:nvPr/>
          </p:nvSpPr>
          <p:spPr>
            <a:xfrm>
              <a:off x="2185" y="271608"/>
              <a:ext cx="2815996" cy="703999"/>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3"/>
            <p:cNvSpPr txBox="1"/>
            <p:nvPr/>
          </p:nvSpPr>
          <p:spPr>
            <a:xfrm>
              <a:off x="22804" y="292227"/>
              <a:ext cx="2774758" cy="662761"/>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GB" sz="2100">
                  <a:solidFill>
                    <a:schemeClr val="lt1"/>
                  </a:solidFill>
                  <a:latin typeface="Calibri"/>
                  <a:ea typeface="Calibri"/>
                  <a:cs typeface="Calibri"/>
                  <a:sym typeface="Calibri"/>
                </a:rPr>
                <a:t>Community Group/ ASMs</a:t>
              </a:r>
              <a:endParaRPr/>
            </a:p>
          </p:txBody>
        </p:sp>
        <p:sp>
          <p:nvSpPr>
            <p:cNvPr id="489" name="Google Shape;489;p43"/>
            <p:cNvSpPr/>
            <p:nvPr/>
          </p:nvSpPr>
          <p:spPr>
            <a:xfrm rot="5400000">
              <a:off x="1348583" y="1037207"/>
              <a:ext cx="123199" cy="123199"/>
            </a:xfrm>
            <a:prstGeom prst="rightArrow">
              <a:avLst>
                <a:gd name="adj1" fmla="val 66700"/>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3"/>
            <p:cNvSpPr/>
            <p:nvPr/>
          </p:nvSpPr>
          <p:spPr>
            <a:xfrm>
              <a:off x="2185" y="1222006"/>
              <a:ext cx="2815996" cy="703999"/>
            </a:xfrm>
            <a:prstGeom prst="roundRect">
              <a:avLst>
                <a:gd name="adj" fmla="val 10000"/>
              </a:avLst>
            </a:prstGeom>
            <a:solidFill>
              <a:srgbClr val="DDE5D0">
                <a:alpha val="89803"/>
              </a:srgbClr>
            </a:solidFill>
            <a:ln w="25400" cap="flat" cmpd="sng">
              <a:solidFill>
                <a:srgbClr val="DDE5D0">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3"/>
            <p:cNvSpPr txBox="1"/>
            <p:nvPr/>
          </p:nvSpPr>
          <p:spPr>
            <a:xfrm>
              <a:off x="22804" y="1242625"/>
              <a:ext cx="2774758" cy="662761"/>
            </a:xfrm>
            <a:prstGeom prst="rect">
              <a:avLst/>
            </a:prstGeom>
            <a:noFill/>
            <a:ln>
              <a:noFill/>
            </a:ln>
          </p:spPr>
          <p:txBody>
            <a:bodyPr spcFirstLastPara="1" wrap="square" lIns="25400" tIns="25400" rIns="25400" bIns="25400" anchor="ctr" anchorCtr="0">
              <a:noAutofit/>
            </a:bodyPr>
            <a:lstStyle/>
            <a:p>
              <a:pPr marL="0" marR="0" lvl="0" indent="0" algn="l" rtl="0">
                <a:lnSpc>
                  <a:spcPct val="90000"/>
                </a:lnSpc>
                <a:spcBef>
                  <a:spcPts val="0"/>
                </a:spcBef>
                <a:spcAft>
                  <a:spcPts val="0"/>
                </a:spcAft>
                <a:buClr>
                  <a:schemeClr val="dk1"/>
                </a:buClr>
                <a:buSzPts val="2000"/>
                <a:buFont typeface="Calibri"/>
                <a:buNone/>
              </a:pPr>
              <a:r>
                <a:rPr lang="en-GB" sz="2000">
                  <a:solidFill>
                    <a:schemeClr val="dk1"/>
                  </a:solidFill>
                  <a:latin typeface="Calibri"/>
                  <a:ea typeface="Calibri"/>
                  <a:cs typeface="Calibri"/>
                  <a:sym typeface="Calibri"/>
                </a:rPr>
                <a:t>1. Stakeholder register validation</a:t>
              </a:r>
              <a:endParaRPr/>
            </a:p>
          </p:txBody>
        </p:sp>
        <p:sp>
          <p:nvSpPr>
            <p:cNvPr id="492" name="Google Shape;492;p43"/>
            <p:cNvSpPr/>
            <p:nvPr/>
          </p:nvSpPr>
          <p:spPr>
            <a:xfrm rot="5221491">
              <a:off x="1377253" y="1983247"/>
              <a:ext cx="114803" cy="123199"/>
            </a:xfrm>
            <a:prstGeom prst="rightArrow">
              <a:avLst>
                <a:gd name="adj1" fmla="val 66700"/>
                <a:gd name="adj2" fmla="val 50000"/>
              </a:avLst>
            </a:prstGeom>
            <a:solidFill>
              <a:srgbClr val="5BB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3"/>
            <p:cNvSpPr/>
            <p:nvPr/>
          </p:nvSpPr>
          <p:spPr>
            <a:xfrm>
              <a:off x="51127" y="2163688"/>
              <a:ext cx="2815996" cy="703999"/>
            </a:xfrm>
            <a:prstGeom prst="roundRect">
              <a:avLst>
                <a:gd name="adj" fmla="val 10000"/>
              </a:avLst>
            </a:prstGeom>
            <a:solidFill>
              <a:srgbClr val="CFE3D7">
                <a:alpha val="89803"/>
              </a:srgbClr>
            </a:solidFill>
            <a:ln w="25400" cap="flat" cmpd="sng">
              <a:solidFill>
                <a:srgbClr val="CFE3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3"/>
            <p:cNvSpPr txBox="1"/>
            <p:nvPr/>
          </p:nvSpPr>
          <p:spPr>
            <a:xfrm>
              <a:off x="71746" y="2184307"/>
              <a:ext cx="2774758" cy="662761"/>
            </a:xfrm>
            <a:prstGeom prst="rect">
              <a:avLst/>
            </a:prstGeom>
            <a:noFill/>
            <a:ln>
              <a:noFill/>
            </a:ln>
          </p:spPr>
          <p:txBody>
            <a:bodyPr spcFirstLastPara="1" wrap="square" lIns="25400" tIns="25400" rIns="25400" bIns="25400" anchor="ctr" anchorCtr="0">
              <a:noAutofit/>
            </a:bodyPr>
            <a:lstStyle/>
            <a:p>
              <a:pPr marL="0" marR="0" lvl="0" indent="0" algn="l" rtl="0">
                <a:lnSpc>
                  <a:spcPct val="90000"/>
                </a:lnSpc>
                <a:spcBef>
                  <a:spcPts val="0"/>
                </a:spcBef>
                <a:spcAft>
                  <a:spcPts val="0"/>
                </a:spcAft>
                <a:buClr>
                  <a:schemeClr val="dk1"/>
                </a:buClr>
                <a:buSzPts val="2000"/>
                <a:buFont typeface="Calibri"/>
                <a:buNone/>
              </a:pPr>
              <a:r>
                <a:rPr lang="en-GB" sz="2000">
                  <a:solidFill>
                    <a:schemeClr val="dk1"/>
                  </a:solidFill>
                  <a:latin typeface="Calibri"/>
                  <a:ea typeface="Calibri"/>
                  <a:cs typeface="Calibri"/>
                  <a:sym typeface="Calibri"/>
                </a:rPr>
                <a:t>2. Stakeholder influence roles</a:t>
              </a:r>
              <a:endParaRPr/>
            </a:p>
          </p:txBody>
        </p:sp>
        <p:sp>
          <p:nvSpPr>
            <p:cNvPr id="495" name="Google Shape;495;p43"/>
            <p:cNvSpPr/>
            <p:nvPr/>
          </p:nvSpPr>
          <p:spPr>
            <a:xfrm>
              <a:off x="3212420" y="271608"/>
              <a:ext cx="2815996" cy="703999"/>
            </a:xfrm>
            <a:prstGeom prst="roundRect">
              <a:avLst>
                <a:gd name="adj" fmla="val 10000"/>
              </a:avLst>
            </a:prstGeom>
            <a:solidFill>
              <a:srgbClr val="5DAEA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3"/>
            <p:cNvSpPr txBox="1"/>
            <p:nvPr/>
          </p:nvSpPr>
          <p:spPr>
            <a:xfrm>
              <a:off x="3233039" y="292227"/>
              <a:ext cx="2774758" cy="662761"/>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GB" sz="2100">
                  <a:solidFill>
                    <a:schemeClr val="lt1"/>
                  </a:solidFill>
                  <a:latin typeface="Calibri"/>
                  <a:ea typeface="Calibri"/>
                  <a:cs typeface="Calibri"/>
                  <a:sym typeface="Calibri"/>
                </a:rPr>
                <a:t>Large Scale Mining Groups/ Associations</a:t>
              </a:r>
              <a:endParaRPr/>
            </a:p>
          </p:txBody>
        </p:sp>
        <p:sp>
          <p:nvSpPr>
            <p:cNvPr id="497" name="Google Shape;497;p43"/>
            <p:cNvSpPr/>
            <p:nvPr/>
          </p:nvSpPr>
          <p:spPr>
            <a:xfrm rot="5400000">
              <a:off x="4558819" y="1037207"/>
              <a:ext cx="123199" cy="123199"/>
            </a:xfrm>
            <a:prstGeom prst="rightArrow">
              <a:avLst>
                <a:gd name="adj1" fmla="val 66700"/>
                <a:gd name="adj2" fmla="val 50000"/>
              </a:avLst>
            </a:prstGeom>
            <a:solidFill>
              <a:srgbClr val="5F8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3"/>
            <p:cNvSpPr/>
            <p:nvPr/>
          </p:nvSpPr>
          <p:spPr>
            <a:xfrm>
              <a:off x="3212420" y="1222006"/>
              <a:ext cx="2815996" cy="703999"/>
            </a:xfrm>
            <a:prstGeom prst="roundRect">
              <a:avLst>
                <a:gd name="adj" fmla="val 10000"/>
              </a:avLst>
            </a:prstGeom>
            <a:solidFill>
              <a:srgbClr val="D0DBE0">
                <a:alpha val="89803"/>
              </a:srgbClr>
            </a:solidFill>
            <a:ln w="25400" cap="flat" cmpd="sng">
              <a:solidFill>
                <a:srgbClr val="D0DBE0">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3"/>
            <p:cNvSpPr txBox="1"/>
            <p:nvPr/>
          </p:nvSpPr>
          <p:spPr>
            <a:xfrm>
              <a:off x="3233039" y="1242625"/>
              <a:ext cx="2774758" cy="662761"/>
            </a:xfrm>
            <a:prstGeom prst="rect">
              <a:avLst/>
            </a:prstGeom>
            <a:noFill/>
            <a:ln>
              <a:noFill/>
            </a:ln>
          </p:spPr>
          <p:txBody>
            <a:bodyPr spcFirstLastPara="1" wrap="square" lIns="25400" tIns="25400" rIns="25400" bIns="25400" anchor="ctr" anchorCtr="0">
              <a:noAutofit/>
            </a:bodyPr>
            <a:lstStyle/>
            <a:p>
              <a:pPr marL="0" marR="0" lvl="0" indent="0" algn="l" rtl="0">
                <a:lnSpc>
                  <a:spcPct val="90000"/>
                </a:lnSpc>
                <a:spcBef>
                  <a:spcPts val="0"/>
                </a:spcBef>
                <a:spcAft>
                  <a:spcPts val="0"/>
                </a:spcAft>
                <a:buClr>
                  <a:schemeClr val="dk1"/>
                </a:buClr>
                <a:buSzPts val="2000"/>
                <a:buFont typeface="Calibri"/>
                <a:buNone/>
              </a:pPr>
              <a:r>
                <a:rPr lang="en-GB" sz="2000">
                  <a:solidFill>
                    <a:schemeClr val="dk1"/>
                  </a:solidFill>
                  <a:latin typeface="Calibri"/>
                  <a:ea typeface="Calibri"/>
                  <a:cs typeface="Calibri"/>
                  <a:sym typeface="Calibri"/>
                </a:rPr>
                <a:t>1. Stakeholder Influence Mapping</a:t>
              </a:r>
              <a:endParaRPr/>
            </a:p>
          </p:txBody>
        </p:sp>
        <p:sp>
          <p:nvSpPr>
            <p:cNvPr id="500" name="Google Shape;500;p43"/>
            <p:cNvSpPr/>
            <p:nvPr/>
          </p:nvSpPr>
          <p:spPr>
            <a:xfrm>
              <a:off x="6422656" y="271608"/>
              <a:ext cx="2815996" cy="703999"/>
            </a:xfrm>
            <a:prstGeom prst="roundRect">
              <a:avLst>
                <a:gd name="adj" fmla="val 10000"/>
              </a:avLst>
            </a:prstGeom>
            <a:solidFill>
              <a:srgbClr val="7F63A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3"/>
            <p:cNvSpPr txBox="1"/>
            <p:nvPr/>
          </p:nvSpPr>
          <p:spPr>
            <a:xfrm>
              <a:off x="6443275" y="292227"/>
              <a:ext cx="2774758" cy="662761"/>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GB" sz="2100">
                  <a:solidFill>
                    <a:schemeClr val="lt1"/>
                  </a:solidFill>
                  <a:latin typeface="Calibri"/>
                  <a:ea typeface="Calibri"/>
                  <a:cs typeface="Calibri"/>
                  <a:sym typeface="Calibri"/>
                </a:rPr>
                <a:t>Policy makers</a:t>
              </a:r>
              <a:endParaRPr/>
            </a:p>
          </p:txBody>
        </p:sp>
        <p:sp>
          <p:nvSpPr>
            <p:cNvPr id="502" name="Google Shape;502;p43"/>
            <p:cNvSpPr/>
            <p:nvPr/>
          </p:nvSpPr>
          <p:spPr>
            <a:xfrm rot="5400000">
              <a:off x="7769054" y="1037207"/>
              <a:ext cx="123199" cy="123199"/>
            </a:xfrm>
            <a:prstGeom prst="rightArrow">
              <a:avLst>
                <a:gd name="adj1" fmla="val 66700"/>
                <a:gd name="adj2" fmla="val 50000"/>
              </a:avLst>
            </a:prstGeom>
            <a:solidFill>
              <a:srgbClr val="7F63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3"/>
            <p:cNvSpPr/>
            <p:nvPr/>
          </p:nvSpPr>
          <p:spPr>
            <a:xfrm>
              <a:off x="6422656" y="1222006"/>
              <a:ext cx="2815996" cy="703999"/>
            </a:xfrm>
            <a:prstGeom prst="roundRect">
              <a:avLst>
                <a:gd name="adj" fmla="val 10000"/>
              </a:avLst>
            </a:prstGeom>
            <a:solidFill>
              <a:srgbClr val="D6D0DE">
                <a:alpha val="89803"/>
              </a:srgbClr>
            </a:solidFill>
            <a:ln w="25400" cap="flat" cmpd="sng">
              <a:solidFill>
                <a:srgbClr val="D6D0DE">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3"/>
            <p:cNvSpPr txBox="1"/>
            <p:nvPr/>
          </p:nvSpPr>
          <p:spPr>
            <a:xfrm>
              <a:off x="6443275" y="1242625"/>
              <a:ext cx="2774758" cy="662761"/>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GB" sz="2000">
                  <a:solidFill>
                    <a:schemeClr val="dk1"/>
                  </a:solidFill>
                  <a:latin typeface="Calibri"/>
                  <a:ea typeface="Calibri"/>
                  <a:cs typeface="Calibri"/>
                  <a:sym typeface="Calibri"/>
                </a:rPr>
                <a:t>Endorse Stakeholders, their roles and influences</a:t>
              </a:r>
              <a:endParaRPr/>
            </a:p>
          </p:txBody>
        </p:sp>
      </p:grpSp>
      <p:sp>
        <p:nvSpPr>
          <p:cNvPr id="3" name="Rectangle: Rounded Corners 2">
            <a:extLst>
              <a:ext uri="{FF2B5EF4-FFF2-40B4-BE49-F238E27FC236}">
                <a16:creationId xmlns:a16="http://schemas.microsoft.com/office/drawing/2014/main" id="{07AC9497-6075-4B9D-9629-363F17EA0B25}"/>
              </a:ext>
            </a:extLst>
          </p:cNvPr>
          <p:cNvSpPr/>
          <p:nvPr/>
        </p:nvSpPr>
        <p:spPr>
          <a:xfrm>
            <a:off x="7028756" y="1986455"/>
            <a:ext cx="3166282" cy="2795752"/>
          </a:xfrm>
          <a:prstGeom prst="roundRect">
            <a:avLst/>
          </a:prstGeom>
          <a:noFill/>
          <a:ln w="3810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 2" descr="Thankyou.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336800"/>
            <a:ext cx="5181600" cy="1778000"/>
          </a:xfrm>
          <a:prstGeom prst="rect">
            <a:avLst/>
          </a:prstGeom>
        </p:spPr>
      </p:pic>
      <p:pic>
        <p:nvPicPr>
          <p:cNvPr id="4" name="Bild 3" descr="Palm_darker-blue.png"/>
          <p:cNvPicPr>
            <a:picLocks noChangeAspect="1"/>
          </p:cNvPicPr>
          <p:nvPr/>
        </p:nvPicPr>
        <p:blipFill>
          <a:blip r:embed="rId4">
            <a:lum bright="70000" contrast="-70000"/>
            <a:alphaModFix amt="40000"/>
            <a:extLst>
              <a:ext uri="{28A0092B-C50C-407E-A947-70E740481C1C}">
                <a14:useLocalDpi xmlns:a14="http://schemas.microsoft.com/office/drawing/2010/main" val="0"/>
              </a:ext>
            </a:extLst>
          </a:blip>
          <a:stretch>
            <a:fillRect/>
          </a:stretch>
        </p:blipFill>
        <p:spPr>
          <a:xfrm rot="18012069" flipH="1">
            <a:off x="7239353" y="4313867"/>
            <a:ext cx="1256674" cy="1526116"/>
          </a:xfrm>
          <a:prstGeom prst="rect">
            <a:avLst/>
          </a:prstGeom>
          <a:effectLst>
            <a:outerShdw sx="1000" sy="1000" algn="ctr" rotWithShape="0">
              <a:srgbClr val="000000">
                <a:alpha val="34000"/>
              </a:srgbClr>
            </a:outerShdw>
          </a:effectLst>
        </p:spPr>
      </p:pic>
      <p:pic>
        <p:nvPicPr>
          <p:cNvPr id="5" name="Bild 4"/>
          <p:cNvPicPr>
            <a:picLocks noChangeAspect="1"/>
          </p:cNvPicPr>
          <p:nvPr/>
        </p:nvPicPr>
        <p:blipFill>
          <a:blip r:embed="rId5">
            <a:alphaModFix amt="40000"/>
            <a:extLst>
              <a:ext uri="{28A0092B-C50C-407E-A947-70E740481C1C}">
                <a14:useLocalDpi xmlns:a14="http://schemas.microsoft.com/office/drawing/2010/main" val="0"/>
              </a:ext>
            </a:extLst>
          </a:blip>
          <a:stretch>
            <a:fillRect/>
          </a:stretch>
        </p:blipFill>
        <p:spPr>
          <a:xfrm rot="19547356">
            <a:off x="8501935" y="3681076"/>
            <a:ext cx="1738420" cy="1886941"/>
          </a:xfrm>
          <a:prstGeom prst="rect">
            <a:avLst/>
          </a:prstGeom>
        </p:spPr>
      </p:pic>
      <p:pic>
        <p:nvPicPr>
          <p:cNvPr id="6" name="Bild 5" descr="Palm_darker-blue.png"/>
          <p:cNvPicPr>
            <a:picLocks noChangeAspect="1"/>
          </p:cNvPicPr>
          <p:nvPr/>
        </p:nvPicPr>
        <p:blipFill>
          <a:blip r:embed="rId4">
            <a:lum bright="70000" contrast="-70000"/>
            <a:alphaModFix amt="40000"/>
            <a:extLst>
              <a:ext uri="{28A0092B-C50C-407E-A947-70E740481C1C}">
                <a14:useLocalDpi xmlns:a14="http://schemas.microsoft.com/office/drawing/2010/main" val="0"/>
              </a:ext>
            </a:extLst>
          </a:blip>
          <a:stretch>
            <a:fillRect/>
          </a:stretch>
        </p:blipFill>
        <p:spPr>
          <a:xfrm rot="1240407" flipH="1">
            <a:off x="2482450" y="3975867"/>
            <a:ext cx="1121709" cy="1362213"/>
          </a:xfrm>
          <a:prstGeom prst="rect">
            <a:avLst/>
          </a:prstGeom>
          <a:effectLst>
            <a:outerShdw sx="1000" sy="1000" algn="ctr" rotWithShape="0">
              <a:srgbClr val="000000">
                <a:alpha val="34000"/>
              </a:srgbClr>
            </a:outerShdw>
          </a:effectLst>
        </p:spPr>
      </p:pic>
      <p:pic>
        <p:nvPicPr>
          <p:cNvPr id="7" name="Bild 6"/>
          <p:cNvPicPr>
            <a:picLocks noChangeAspect="1"/>
          </p:cNvPicPr>
          <p:nvPr/>
        </p:nvPicPr>
        <p:blipFill>
          <a:blip r:embed="rId5">
            <a:alphaModFix amt="40000"/>
            <a:extLst>
              <a:ext uri="{28A0092B-C50C-407E-A947-70E740481C1C}">
                <a14:useLocalDpi xmlns:a14="http://schemas.microsoft.com/office/drawing/2010/main" val="0"/>
              </a:ext>
            </a:extLst>
          </a:blip>
          <a:stretch>
            <a:fillRect/>
          </a:stretch>
        </p:blipFill>
        <p:spPr>
          <a:xfrm rot="19399761">
            <a:off x="3499137" y="4446708"/>
            <a:ext cx="1551716" cy="1684286"/>
          </a:xfrm>
          <a:prstGeom prst="rect">
            <a:avLst/>
          </a:prstGeom>
        </p:spPr>
      </p:pic>
      <p:pic>
        <p:nvPicPr>
          <p:cNvPr id="8" name="Bild 7" descr="Palm_darker-blue.png"/>
          <p:cNvPicPr>
            <a:picLocks noChangeAspect="1"/>
          </p:cNvPicPr>
          <p:nvPr/>
        </p:nvPicPr>
        <p:blipFill>
          <a:blip r:embed="rId4">
            <a:lum bright="70000" contrast="-70000"/>
            <a:alphaModFix amt="20000"/>
            <a:extLst>
              <a:ext uri="{28A0092B-C50C-407E-A947-70E740481C1C}">
                <a14:useLocalDpi xmlns:a14="http://schemas.microsoft.com/office/drawing/2010/main" val="0"/>
              </a:ext>
            </a:extLst>
          </a:blip>
          <a:stretch>
            <a:fillRect/>
          </a:stretch>
        </p:blipFill>
        <p:spPr>
          <a:xfrm rot="15281847" flipH="1">
            <a:off x="8964710" y="1387786"/>
            <a:ext cx="812873" cy="987160"/>
          </a:xfrm>
          <a:prstGeom prst="rect">
            <a:avLst/>
          </a:prstGeom>
          <a:effectLst>
            <a:outerShdw sx="1000" sy="1000" algn="ctr" rotWithShape="0">
              <a:srgbClr val="000000">
                <a:alpha val="34000"/>
              </a:srgbClr>
            </a:outerShdw>
          </a:effectLst>
        </p:spPr>
      </p:pic>
      <p:pic>
        <p:nvPicPr>
          <p:cNvPr id="9" name="Bild 8"/>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rot="11515978">
            <a:off x="8281007" y="510182"/>
            <a:ext cx="1124488" cy="1220558"/>
          </a:xfrm>
          <a:prstGeom prst="rect">
            <a:avLst/>
          </a:prstGeom>
        </p:spPr>
      </p:pic>
      <p:pic>
        <p:nvPicPr>
          <p:cNvPr id="10" name="Bild 9" descr="Palm_darker-blue.png"/>
          <p:cNvPicPr>
            <a:picLocks noChangeAspect="1"/>
          </p:cNvPicPr>
          <p:nvPr/>
        </p:nvPicPr>
        <p:blipFill>
          <a:blip r:embed="rId4">
            <a:lum bright="70000" contrast="-70000"/>
            <a:alphaModFix amt="40000"/>
            <a:extLst>
              <a:ext uri="{28A0092B-C50C-407E-A947-70E740481C1C}">
                <a14:useLocalDpi xmlns:a14="http://schemas.microsoft.com/office/drawing/2010/main" val="0"/>
              </a:ext>
            </a:extLst>
          </a:blip>
          <a:stretch>
            <a:fillRect/>
          </a:stretch>
        </p:blipFill>
        <p:spPr>
          <a:xfrm rot="8334761" flipH="1">
            <a:off x="2608766" y="827915"/>
            <a:ext cx="940294" cy="1141901"/>
          </a:xfrm>
          <a:prstGeom prst="rect">
            <a:avLst/>
          </a:prstGeom>
          <a:effectLst>
            <a:outerShdw sx="1000" sy="1000" algn="ctr" rotWithShape="0">
              <a:srgbClr val="000000">
                <a:alpha val="34000"/>
              </a:srgbClr>
            </a:outerShdw>
          </a:effectLst>
        </p:spPr>
      </p:pic>
      <p:pic>
        <p:nvPicPr>
          <p:cNvPr id="11" name="Bild 10"/>
          <p:cNvPicPr>
            <a:picLocks noChangeAspect="1"/>
          </p:cNvPicPr>
          <p:nvPr/>
        </p:nvPicPr>
        <p:blipFill>
          <a:blip r:embed="rId5">
            <a:alphaModFix amt="40000"/>
            <a:extLst>
              <a:ext uri="{28A0092B-C50C-407E-A947-70E740481C1C}">
                <a14:useLocalDpi xmlns:a14="http://schemas.microsoft.com/office/drawing/2010/main" val="0"/>
              </a:ext>
            </a:extLst>
          </a:blip>
          <a:stretch>
            <a:fillRect/>
          </a:stretch>
        </p:blipFill>
        <p:spPr>
          <a:xfrm rot="6200976">
            <a:off x="1995524" y="1650267"/>
            <a:ext cx="1300755" cy="1411884"/>
          </a:xfrm>
          <a:prstGeom prst="rect">
            <a:avLst/>
          </a:prstGeom>
        </p:spPr>
      </p:pic>
      <p:pic>
        <p:nvPicPr>
          <p:cNvPr id="12" name="Bild 11" descr="Palm_darker-blue.png"/>
          <p:cNvPicPr>
            <a:picLocks noChangeAspect="1"/>
          </p:cNvPicPr>
          <p:nvPr/>
        </p:nvPicPr>
        <p:blipFill>
          <a:blip r:embed="rId4">
            <a:lum bright="70000" contrast="-70000"/>
            <a:alphaModFix amt="20000"/>
            <a:extLst>
              <a:ext uri="{28A0092B-C50C-407E-A947-70E740481C1C}">
                <a14:useLocalDpi xmlns:a14="http://schemas.microsoft.com/office/drawing/2010/main" val="0"/>
              </a:ext>
            </a:extLst>
          </a:blip>
          <a:stretch>
            <a:fillRect/>
          </a:stretch>
        </p:blipFill>
        <p:spPr>
          <a:xfrm rot="12230100" flipH="1">
            <a:off x="6096985" y="504749"/>
            <a:ext cx="949518" cy="1153103"/>
          </a:xfrm>
          <a:prstGeom prst="rect">
            <a:avLst/>
          </a:prstGeom>
          <a:effectLst>
            <a:outerShdw sx="1000" sy="1000" algn="ctr" rotWithShape="0">
              <a:srgbClr val="000000">
                <a:alpha val="34000"/>
              </a:srgbClr>
            </a:outerShdw>
          </a:effectLst>
        </p:spPr>
      </p:pic>
      <p:pic>
        <p:nvPicPr>
          <p:cNvPr id="14" name="Bild 13"/>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rot="9069070">
            <a:off x="4800197" y="611841"/>
            <a:ext cx="1313516" cy="1425736"/>
          </a:xfrm>
          <a:prstGeom prst="rect">
            <a:avLst/>
          </a:prstGeom>
        </p:spPr>
      </p:pic>
    </p:spTree>
    <p:extLst>
      <p:ext uri="{BB962C8B-B14F-4D97-AF65-F5344CB8AC3E}">
        <p14:creationId xmlns:p14="http://schemas.microsoft.com/office/powerpoint/2010/main" val="479425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FB86FA0-5B7F-4441-8F81-719EFAB83572}"/>
              </a:ext>
            </a:extLst>
          </p:cNvPr>
          <p:cNvSpPr txBox="1">
            <a:spLocks/>
          </p:cNvSpPr>
          <p:nvPr/>
        </p:nvSpPr>
        <p:spPr>
          <a:xfrm>
            <a:off x="729696" y="1040846"/>
            <a:ext cx="6096000" cy="4776308"/>
          </a:xfrm>
          <a:prstGeom prst="rect">
            <a:avLst/>
          </a:prstGeom>
          <a:solidFill>
            <a:schemeClr val="bg1"/>
          </a:solidFill>
        </p:spPr>
        <p:txBody>
          <a:bodyPr anchor="ctr"/>
          <a:lstStyle>
            <a:lvl1pPr marL="342900" indent="-342900" algn="l" defTabSz="457200" rtl="0" eaLnBrk="1" latinLnBrk="0" hangingPunct="1">
              <a:spcBef>
                <a:spcPct val="20000"/>
              </a:spcBef>
              <a:buClr>
                <a:srgbClr val="53A6FF"/>
              </a:buClr>
              <a:buSzPct val="100000"/>
              <a:buFont typeface="Arial"/>
              <a:buChar char="•"/>
              <a:defRPr sz="240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53A6FF"/>
              </a:buClr>
              <a:buSzPct val="100000"/>
              <a:buFont typeface="Arial"/>
              <a:buNone/>
              <a:tabLst/>
              <a:defRPr/>
            </a:pPr>
            <a:r>
              <a:rPr kumimoji="0" lang="en-GB" sz="7200" b="0" i="0" u="none" strike="noStrike" kern="1200" cap="none" spc="0" normalizeH="0" baseline="0" noProof="0" dirty="0">
                <a:ln>
                  <a:noFill/>
                </a:ln>
                <a:solidFill>
                  <a:srgbClr val="0099FF"/>
                </a:solidFill>
                <a:effectLst/>
                <a:uLnTx/>
                <a:uFillTx/>
                <a:latin typeface="Arial"/>
                <a:ea typeface="+mn-ea"/>
                <a:cs typeface="Arial"/>
              </a:rPr>
              <a:t>Key Study Objective</a:t>
            </a:r>
            <a:endParaRPr kumimoji="0" lang="en-US" sz="7200" b="0" i="0" u="none" strike="noStrike" kern="1200" cap="none" spc="0" normalizeH="0" baseline="0" noProof="0" dirty="0">
              <a:ln>
                <a:noFill/>
              </a:ln>
              <a:solidFill>
                <a:srgbClr val="0099FF"/>
              </a:solidFill>
              <a:effectLst/>
              <a:uLnTx/>
              <a:uFillTx/>
              <a:latin typeface="Arial"/>
              <a:ea typeface="+mn-ea"/>
              <a:cs typeface="Arial"/>
            </a:endParaRPr>
          </a:p>
        </p:txBody>
      </p:sp>
      <p:sp>
        <p:nvSpPr>
          <p:cNvPr id="4" name="Text Placeholder 4">
            <a:extLst>
              <a:ext uri="{FF2B5EF4-FFF2-40B4-BE49-F238E27FC236}">
                <a16:creationId xmlns:a16="http://schemas.microsoft.com/office/drawing/2014/main" id="{E9E9BD4C-C39A-4B54-AAE7-E48A351EC21A}"/>
              </a:ext>
            </a:extLst>
          </p:cNvPr>
          <p:cNvSpPr txBox="1">
            <a:spLocks/>
          </p:cNvSpPr>
          <p:nvPr/>
        </p:nvSpPr>
        <p:spPr>
          <a:xfrm>
            <a:off x="7315200" y="1011109"/>
            <a:ext cx="4147104" cy="4776308"/>
          </a:xfrm>
          <a:prstGeom prst="rect">
            <a:avLst/>
          </a:prstGeom>
          <a:solidFill>
            <a:schemeClr val="bg1"/>
          </a:solidFill>
        </p:spPr>
        <p:txBody>
          <a:bodyPr anchor="ctr"/>
          <a:lstStyle>
            <a:lvl1pPr marL="342900" indent="-342900" algn="l" defTabSz="457200" rtl="0" eaLnBrk="1" latinLnBrk="0" hangingPunct="1">
              <a:spcBef>
                <a:spcPct val="20000"/>
              </a:spcBef>
              <a:buClr>
                <a:srgbClr val="53A6FF"/>
              </a:buClr>
              <a:buSzPct val="100000"/>
              <a:buFont typeface="Arial"/>
              <a:buChar char="•"/>
              <a:defRPr sz="240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SzPct val="100000"/>
              <a:buFont typeface="Symbol" charset="2"/>
              <a:buChar char="-"/>
              <a:defRPr sz="1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SzPct val="100000"/>
              <a:buFont typeface="Symbol" charset="2"/>
              <a:buChar char="-"/>
              <a:defRPr sz="16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SzPct val="100000"/>
              <a:buFont typeface="Symbol" charset="2"/>
              <a:buChar char="-"/>
              <a:defRPr sz="12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53A6FF"/>
              </a:buClr>
              <a:buSzPts val="1000"/>
              <a:buFont typeface="Arial"/>
              <a:buNone/>
              <a:tabLst>
                <a:tab pos="457200" algn="l"/>
              </a:tabLst>
              <a:defRPr/>
            </a:pPr>
            <a:endParaRPr kumimoji="0" lang="en-GB" sz="4000" b="1"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ea typeface="Times New Roman" panose="02020603050405020304" pitchFamily="18" charset="0"/>
              <a:cs typeface="Arial"/>
            </a:endParaRPr>
          </a:p>
          <a:p>
            <a:pPr marL="0" marR="0" lvl="0" indent="0" algn="l" defTabSz="457200" rtl="0" eaLnBrk="1" fontAlgn="auto" latinLnBrk="0" hangingPunct="1">
              <a:lnSpc>
                <a:spcPct val="100000"/>
              </a:lnSpc>
              <a:spcBef>
                <a:spcPct val="20000"/>
              </a:spcBef>
              <a:spcAft>
                <a:spcPts val="0"/>
              </a:spcAft>
              <a:buClr>
                <a:srgbClr val="53A6FF"/>
              </a:buClr>
              <a:buSzPts val="1000"/>
              <a:buFont typeface="Arial"/>
              <a:buNone/>
              <a:tabLst>
                <a:tab pos="457200" algn="l"/>
              </a:tabLst>
              <a:defRPr/>
            </a:pPr>
            <a:endParaRPr kumimoji="0" lang="en-GB" sz="4000" b="1"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ea typeface="Times New Roman" panose="02020603050405020304" pitchFamily="18" charset="0"/>
              <a:cs typeface="Arial"/>
            </a:endParaRPr>
          </a:p>
          <a:p>
            <a:pPr marL="0" marR="0" lvl="0" indent="0" algn="l" defTabSz="457200" rtl="0" eaLnBrk="1" fontAlgn="auto" latinLnBrk="0" hangingPunct="1">
              <a:lnSpc>
                <a:spcPct val="100000"/>
              </a:lnSpc>
              <a:spcBef>
                <a:spcPct val="20000"/>
              </a:spcBef>
              <a:spcAft>
                <a:spcPts val="0"/>
              </a:spcAft>
              <a:buClr>
                <a:srgbClr val="53A6FF"/>
              </a:buClr>
              <a:buSzPts val="1000"/>
              <a:buFont typeface="Arial"/>
              <a:buNone/>
              <a:tabLst>
                <a:tab pos="457200" algn="l"/>
              </a:tabLst>
              <a:defRPr/>
            </a:pPr>
            <a:endParaRPr kumimoji="0" lang="en-GB" sz="4000" b="1"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ea typeface="Times New Roman" panose="02020603050405020304" pitchFamily="18" charset="0"/>
              <a:cs typeface="Arial"/>
            </a:endParaRPr>
          </a:p>
          <a:p>
            <a:pPr marL="0" marR="0" lvl="0" indent="0" algn="l" defTabSz="457200" rtl="0" eaLnBrk="1" fontAlgn="auto" latinLnBrk="0" hangingPunct="1">
              <a:lnSpc>
                <a:spcPct val="100000"/>
              </a:lnSpc>
              <a:spcBef>
                <a:spcPct val="20000"/>
              </a:spcBef>
              <a:spcAft>
                <a:spcPts val="0"/>
              </a:spcAft>
              <a:buClr>
                <a:srgbClr val="53A6FF"/>
              </a:buClr>
              <a:buSzPts val="1000"/>
              <a:buFont typeface="Arial"/>
              <a:buNone/>
              <a:tabLst>
                <a:tab pos="457200" algn="l"/>
              </a:tabLst>
              <a:defRPr/>
            </a:pPr>
            <a:r>
              <a:rPr kumimoji="0" lang="en-GB" sz="4000" b="1"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ea typeface="Times New Roman" panose="02020603050405020304" pitchFamily="18" charset="0"/>
                <a:cs typeface="Arial"/>
              </a:rPr>
              <a:t>Assess the prevalence of child labour</a:t>
            </a:r>
            <a:r>
              <a:rPr kumimoji="0" lang="en-GB" sz="4000" b="0"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ea typeface="Times New Roman" panose="02020603050405020304" pitchFamily="18" charset="0"/>
                <a:cs typeface="Arial"/>
              </a:rPr>
              <a:t> in the Gold mining sector at community level.</a:t>
            </a:r>
          </a:p>
          <a:p>
            <a:pPr marL="342900" marR="0" lvl="0" indent="-342900" algn="l" defTabSz="457200" rtl="0" eaLnBrk="1" fontAlgn="auto" latinLnBrk="0" hangingPunct="1">
              <a:lnSpc>
                <a:spcPct val="100000"/>
              </a:lnSpc>
              <a:spcBef>
                <a:spcPct val="20000"/>
              </a:spcBef>
              <a:spcAft>
                <a:spcPts val="0"/>
              </a:spcAft>
              <a:buClr>
                <a:srgbClr val="53A6FF"/>
              </a:buClr>
              <a:buSzPct val="100000"/>
              <a:buFont typeface="+mj-lt"/>
              <a:buAutoNum type="arabicPeriod"/>
              <a:tabLst>
                <a:tab pos="457200" algn="l"/>
              </a:tabLst>
              <a:defRPr/>
            </a:pPr>
            <a:endParaRPr kumimoji="0" lang="en-GB"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Arial"/>
            </a:endParaRPr>
          </a:p>
          <a:p>
            <a:pPr marL="342900" marR="0" lvl="0" indent="-342900" algn="l" defTabSz="457200" rtl="0" eaLnBrk="1" fontAlgn="auto" latinLnBrk="0" hangingPunct="1">
              <a:lnSpc>
                <a:spcPct val="100000"/>
              </a:lnSpc>
              <a:spcBef>
                <a:spcPct val="20000"/>
              </a:spcBef>
              <a:spcAft>
                <a:spcPts val="0"/>
              </a:spcAft>
              <a:buClr>
                <a:srgbClr val="53A6FF"/>
              </a:buClr>
              <a:buSzPts val="1000"/>
              <a:buFont typeface="Symbol" panose="05050102010706020507" pitchFamily="18" charset="2"/>
              <a:buChar char=""/>
              <a:tabLst>
                <a:tab pos="457200" algn="l"/>
              </a:tabLst>
              <a:defRPr/>
            </a:pPr>
            <a:endParaRPr kumimoji="0" lang="en-GB" sz="40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Times New Roman" panose="02020603050405020304" pitchFamily="18" charset="0"/>
              <a:cs typeface="Arial"/>
            </a:endParaRPr>
          </a:p>
          <a:p>
            <a:pPr marL="342900" marR="0" lvl="0" indent="-342900" algn="l" defTabSz="457200" rtl="0" eaLnBrk="1" fontAlgn="auto" latinLnBrk="0" hangingPunct="1">
              <a:lnSpc>
                <a:spcPct val="100000"/>
              </a:lnSpc>
              <a:spcBef>
                <a:spcPct val="20000"/>
              </a:spcBef>
              <a:spcAft>
                <a:spcPts val="0"/>
              </a:spcAft>
              <a:buClr>
                <a:srgbClr val="53A6FF"/>
              </a:buClr>
              <a:buSzPct val="100000"/>
              <a:buFont typeface="Arial"/>
              <a:buChar char="•"/>
              <a:tabLst/>
              <a:defRPr/>
            </a:pPr>
            <a:endParaRPr kumimoji="0" lang="en-US" sz="5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spTree>
    <p:extLst>
      <p:ext uri="{BB962C8B-B14F-4D97-AF65-F5344CB8AC3E}">
        <p14:creationId xmlns:p14="http://schemas.microsoft.com/office/powerpoint/2010/main" val="2878103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32DF90-105A-4132-B4DD-2C2A85A13EDC}"/>
              </a:ext>
            </a:extLst>
          </p:cNvPr>
          <p:cNvSpPr>
            <a:spLocks noGrp="1"/>
          </p:cNvSpPr>
          <p:nvPr>
            <p:ph type="title"/>
          </p:nvPr>
        </p:nvSpPr>
        <p:spPr/>
        <p:txBody>
          <a:bodyPr/>
          <a:lstStyle/>
          <a:p>
            <a:r>
              <a:rPr lang="en-GB" dirty="0"/>
              <a:t>Scope of study</a:t>
            </a:r>
          </a:p>
        </p:txBody>
      </p:sp>
      <p:sp>
        <p:nvSpPr>
          <p:cNvPr id="5" name="Text Placeholder 4">
            <a:extLst>
              <a:ext uri="{FF2B5EF4-FFF2-40B4-BE49-F238E27FC236}">
                <a16:creationId xmlns:a16="http://schemas.microsoft.com/office/drawing/2014/main" id="{ABA453BB-4B17-4C66-9ECB-912551EBE74B}"/>
              </a:ext>
            </a:extLst>
          </p:cNvPr>
          <p:cNvSpPr>
            <a:spLocks noGrp="1"/>
          </p:cNvSpPr>
          <p:nvPr>
            <p:ph type="body" idx="1"/>
          </p:nvPr>
        </p:nvSpPr>
        <p:spPr>
          <a:xfrm>
            <a:off x="839788" y="1143000"/>
            <a:ext cx="5157787" cy="823912"/>
          </a:xfrm>
          <a:solidFill>
            <a:schemeClr val="accent1">
              <a:lumMod val="20000"/>
              <a:lumOff val="80000"/>
            </a:schemeClr>
          </a:solidFill>
          <a:ln>
            <a:solidFill>
              <a:schemeClr val="accent1">
                <a:lumMod val="50000"/>
              </a:schemeClr>
            </a:solidFill>
          </a:ln>
        </p:spPr>
        <p:txBody>
          <a:bodyPr anchor="ctr"/>
          <a:lstStyle/>
          <a:p>
            <a:r>
              <a:rPr lang="en-GB" dirty="0"/>
              <a:t>Geographical Areas covered</a:t>
            </a:r>
          </a:p>
        </p:txBody>
      </p:sp>
      <p:sp>
        <p:nvSpPr>
          <p:cNvPr id="6" name="Content Placeholder 5">
            <a:extLst>
              <a:ext uri="{FF2B5EF4-FFF2-40B4-BE49-F238E27FC236}">
                <a16:creationId xmlns:a16="http://schemas.microsoft.com/office/drawing/2014/main" id="{F643B659-B854-4FEC-9E8C-109A396EA3EF}"/>
              </a:ext>
            </a:extLst>
          </p:cNvPr>
          <p:cNvSpPr>
            <a:spLocks noGrp="1"/>
          </p:cNvSpPr>
          <p:nvPr>
            <p:ph sz="half" idx="2"/>
          </p:nvPr>
        </p:nvSpPr>
        <p:spPr>
          <a:xfrm>
            <a:off x="839788" y="1966912"/>
            <a:ext cx="5157787" cy="4433888"/>
          </a:xfrm>
        </p:spPr>
        <p:txBody>
          <a:bodyPr/>
          <a:lstStyle/>
          <a:p>
            <a:pPr marL="571500" indent="-514350">
              <a:buSzPts val="1000"/>
              <a:buFont typeface="Wingdings" panose="05000000000000000000" pitchFamily="2" charset="2"/>
              <a:buChar char="§"/>
              <a:tabLst>
                <a:tab pos="914400" algn="l"/>
              </a:tabLst>
            </a:pPr>
            <a:r>
              <a:rPr lang="en-GB" sz="2000" dirty="0">
                <a:solidFill>
                  <a:srgbClr val="000000"/>
                </a:solidFill>
                <a:effectLst/>
                <a:latin typeface="Segoe UI" panose="020B0502040204020203" pitchFamily="34" charset="0"/>
                <a:ea typeface="Times New Roman" panose="02020603050405020304" pitchFamily="18" charset="0"/>
              </a:rPr>
              <a:t>Busia District: Busitema, Buteba, Tiira Town Council sub-counties</a:t>
            </a:r>
            <a:endParaRPr lang="en-GB" sz="2000" dirty="0">
              <a:solidFill>
                <a:srgbClr val="000000"/>
              </a:solidFill>
              <a:effectLst/>
              <a:latin typeface="Times New Roman" panose="02020603050405020304" pitchFamily="18" charset="0"/>
              <a:ea typeface="Times New Roman" panose="02020603050405020304" pitchFamily="18" charset="0"/>
            </a:endParaRPr>
          </a:p>
          <a:p>
            <a:pPr marL="571500" indent="-514350">
              <a:buSzPts val="1000"/>
              <a:buFont typeface="Wingdings" panose="05000000000000000000" pitchFamily="2" charset="2"/>
              <a:buChar char="§"/>
              <a:tabLst>
                <a:tab pos="914400" algn="l"/>
              </a:tabLst>
            </a:pPr>
            <a:endParaRPr lang="en-GB" sz="2000" dirty="0">
              <a:solidFill>
                <a:srgbClr val="000000"/>
              </a:solidFill>
              <a:effectLst/>
              <a:latin typeface="Segoe UI" panose="020B0502040204020203" pitchFamily="34" charset="0"/>
              <a:ea typeface="Times New Roman" panose="02020603050405020304" pitchFamily="18" charset="0"/>
            </a:endParaRPr>
          </a:p>
          <a:p>
            <a:pPr marL="571500" indent="-514350">
              <a:buSzPts val="1000"/>
              <a:buFont typeface="Wingdings" panose="05000000000000000000" pitchFamily="2" charset="2"/>
              <a:buChar char="§"/>
              <a:tabLst>
                <a:tab pos="914400" algn="l"/>
              </a:tabLst>
            </a:pPr>
            <a:r>
              <a:rPr lang="en-GB" sz="2000" dirty="0">
                <a:solidFill>
                  <a:srgbClr val="000000"/>
                </a:solidFill>
                <a:effectLst/>
                <a:latin typeface="Segoe UI" panose="020B0502040204020203" pitchFamily="34" charset="0"/>
                <a:ea typeface="Times New Roman" panose="02020603050405020304" pitchFamily="18" charset="0"/>
              </a:rPr>
              <a:t>Moroto District: Nakabaat, Nanyidik, Kosiroi sub-counties</a:t>
            </a:r>
            <a:endParaRPr lang="en-GB" sz="2000" dirty="0">
              <a:solidFill>
                <a:srgbClr val="000000"/>
              </a:solidFill>
              <a:effectLst/>
              <a:latin typeface="Times New Roman" panose="02020603050405020304" pitchFamily="18" charset="0"/>
              <a:ea typeface="Times New Roman" panose="02020603050405020304" pitchFamily="18" charset="0"/>
            </a:endParaRPr>
          </a:p>
          <a:p>
            <a:pPr marL="571500" indent="-514350">
              <a:buSzPts val="1000"/>
              <a:buFont typeface="Wingdings" panose="05000000000000000000" pitchFamily="2" charset="2"/>
              <a:buChar char="§"/>
              <a:tabLst>
                <a:tab pos="914400" algn="l"/>
              </a:tabLst>
            </a:pPr>
            <a:endParaRPr lang="en-GB" sz="2000" dirty="0">
              <a:solidFill>
                <a:srgbClr val="000000"/>
              </a:solidFill>
              <a:effectLst/>
              <a:latin typeface="Segoe UI" panose="020B0502040204020203" pitchFamily="34" charset="0"/>
              <a:ea typeface="Times New Roman" panose="02020603050405020304" pitchFamily="18" charset="0"/>
            </a:endParaRPr>
          </a:p>
          <a:p>
            <a:pPr marL="571500" indent="-514350">
              <a:buSzPts val="1000"/>
              <a:buFont typeface="Wingdings" panose="05000000000000000000" pitchFamily="2" charset="2"/>
              <a:buChar char="§"/>
              <a:tabLst>
                <a:tab pos="914400" algn="l"/>
              </a:tabLst>
            </a:pPr>
            <a:r>
              <a:rPr lang="en-GB" sz="2000" dirty="0">
                <a:solidFill>
                  <a:srgbClr val="000000"/>
                </a:solidFill>
                <a:effectLst/>
                <a:latin typeface="Segoe UI" panose="020B0502040204020203" pitchFamily="34" charset="0"/>
                <a:ea typeface="Times New Roman" panose="02020603050405020304" pitchFamily="18" charset="0"/>
              </a:rPr>
              <a:t>Nakapiripirit District: Utut, Acherer, Lokeruman sub-counties</a:t>
            </a:r>
            <a:endParaRPr lang="en-GB" sz="2000" dirty="0">
              <a:solidFill>
                <a:srgbClr val="000000"/>
              </a:solidFill>
              <a:effectLst/>
              <a:latin typeface="Times New Roman" panose="02020603050405020304" pitchFamily="18" charset="0"/>
              <a:ea typeface="Times New Roman" panose="02020603050405020304" pitchFamily="18" charset="0"/>
            </a:endParaRPr>
          </a:p>
          <a:p>
            <a:pPr marL="571500" indent="-514350">
              <a:buSzPts val="1000"/>
              <a:buFont typeface="Wingdings" panose="05000000000000000000" pitchFamily="2" charset="2"/>
              <a:buChar char="§"/>
              <a:tabLst>
                <a:tab pos="914400" algn="l"/>
              </a:tabLst>
            </a:pPr>
            <a:endParaRPr lang="en-GB" sz="2000" dirty="0">
              <a:solidFill>
                <a:srgbClr val="000000"/>
              </a:solidFill>
              <a:effectLst/>
              <a:latin typeface="Segoe UI" panose="020B0502040204020203" pitchFamily="34" charset="0"/>
              <a:ea typeface="Times New Roman" panose="02020603050405020304" pitchFamily="18" charset="0"/>
            </a:endParaRPr>
          </a:p>
          <a:p>
            <a:pPr marL="571500" indent="-514350">
              <a:buSzPts val="1000"/>
              <a:buFont typeface="Wingdings" panose="05000000000000000000" pitchFamily="2" charset="2"/>
              <a:buChar char="§"/>
              <a:tabLst>
                <a:tab pos="914400" algn="l"/>
              </a:tabLst>
            </a:pPr>
            <a:r>
              <a:rPr lang="en-GB" sz="2000" dirty="0">
                <a:solidFill>
                  <a:srgbClr val="000000"/>
                </a:solidFill>
                <a:effectLst/>
                <a:latin typeface="Segoe UI" panose="020B0502040204020203" pitchFamily="34" charset="0"/>
                <a:ea typeface="Times New Roman" panose="02020603050405020304" pitchFamily="18" charset="0"/>
              </a:rPr>
              <a:t>National Level: Respondents in Kampala</a:t>
            </a:r>
            <a:endParaRPr lang="en-GB" sz="2000" dirty="0">
              <a:solidFill>
                <a:srgbClr val="000000"/>
              </a:solidFill>
              <a:effectLst/>
              <a:latin typeface="Times New Roman" panose="02020603050405020304" pitchFamily="18" charset="0"/>
              <a:ea typeface="Times New Roman" panose="02020603050405020304" pitchFamily="18" charset="0"/>
            </a:endParaRPr>
          </a:p>
        </p:txBody>
      </p:sp>
      <p:sp>
        <p:nvSpPr>
          <p:cNvPr id="7" name="Text Placeholder 6">
            <a:extLst>
              <a:ext uri="{FF2B5EF4-FFF2-40B4-BE49-F238E27FC236}">
                <a16:creationId xmlns:a16="http://schemas.microsoft.com/office/drawing/2014/main" id="{C6A1391C-2E56-45A1-97DD-EFF7888AC0B7}"/>
              </a:ext>
            </a:extLst>
          </p:cNvPr>
          <p:cNvSpPr>
            <a:spLocks noGrp="1"/>
          </p:cNvSpPr>
          <p:nvPr>
            <p:ph type="body" sz="quarter" idx="3"/>
          </p:nvPr>
        </p:nvSpPr>
        <p:spPr>
          <a:xfrm>
            <a:off x="6172200" y="1143000"/>
            <a:ext cx="5183188" cy="823912"/>
          </a:xfrm>
          <a:solidFill>
            <a:schemeClr val="accent1">
              <a:lumMod val="20000"/>
              <a:lumOff val="80000"/>
            </a:schemeClr>
          </a:solidFill>
          <a:ln>
            <a:solidFill>
              <a:schemeClr val="tx1"/>
            </a:solidFill>
          </a:ln>
        </p:spPr>
        <p:txBody>
          <a:bodyPr anchor="ctr"/>
          <a:lstStyle/>
          <a:p>
            <a:r>
              <a:rPr lang="en-GB" dirty="0"/>
              <a:t>Respondent Groups</a:t>
            </a:r>
          </a:p>
        </p:txBody>
      </p:sp>
      <p:graphicFrame>
        <p:nvGraphicFramePr>
          <p:cNvPr id="9" name="Content Placeholder 3">
            <a:extLst>
              <a:ext uri="{FF2B5EF4-FFF2-40B4-BE49-F238E27FC236}">
                <a16:creationId xmlns:a16="http://schemas.microsoft.com/office/drawing/2014/main" id="{1AAAEBFA-06AC-4E75-94C1-90F9FBD829E3}"/>
              </a:ext>
            </a:extLst>
          </p:cNvPr>
          <p:cNvGraphicFramePr>
            <a:graphicFrameLocks noGrp="1"/>
          </p:cNvGraphicFramePr>
          <p:nvPr>
            <p:ph sz="quarter" idx="4"/>
          </p:nvPr>
        </p:nvGraphicFramePr>
        <p:xfrm>
          <a:off x="6172200" y="1966911"/>
          <a:ext cx="5029200" cy="3895888"/>
        </p:xfrm>
        <a:graphic>
          <a:graphicData uri="http://schemas.openxmlformats.org/drawingml/2006/table">
            <a:tbl>
              <a:tblPr firstRow="1" firstCol="1" bandRow="1">
                <a:tableStyleId>{9D7B26C5-4107-4FEC-AEDC-1716B250A1EF}</a:tableStyleId>
              </a:tblPr>
              <a:tblGrid>
                <a:gridCol w="243367">
                  <a:extLst>
                    <a:ext uri="{9D8B030D-6E8A-4147-A177-3AD203B41FA5}">
                      <a16:colId xmlns:a16="http://schemas.microsoft.com/office/drawing/2014/main" val="1390883911"/>
                    </a:ext>
                  </a:extLst>
                </a:gridCol>
                <a:gridCol w="4100033">
                  <a:extLst>
                    <a:ext uri="{9D8B030D-6E8A-4147-A177-3AD203B41FA5}">
                      <a16:colId xmlns:a16="http://schemas.microsoft.com/office/drawing/2014/main" val="1753250940"/>
                    </a:ext>
                  </a:extLst>
                </a:gridCol>
                <a:gridCol w="685800">
                  <a:extLst>
                    <a:ext uri="{9D8B030D-6E8A-4147-A177-3AD203B41FA5}">
                      <a16:colId xmlns:a16="http://schemas.microsoft.com/office/drawing/2014/main" val="1828207212"/>
                    </a:ext>
                  </a:extLst>
                </a:gridCol>
              </a:tblGrid>
              <a:tr h="489490">
                <a:tc>
                  <a:txBody>
                    <a:bodyPr/>
                    <a:lstStyle/>
                    <a:p>
                      <a:pPr algn="just">
                        <a:lnSpc>
                          <a:spcPct val="150000"/>
                        </a:lnSpc>
                      </a:pP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Respondent Groups</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#s</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214454979"/>
                  </a:ext>
                </a:extLst>
              </a:tr>
              <a:tr h="236732">
                <a:tc>
                  <a:txBody>
                    <a:bodyPr/>
                    <a:lstStyle/>
                    <a:p>
                      <a:pPr algn="just">
                        <a:lnSpc>
                          <a:spcPct val="150000"/>
                        </a:lnSpc>
                      </a:pPr>
                      <a:r>
                        <a:rPr lang="en-US" sz="1400" b="0" dirty="0">
                          <a:effectLst/>
                        </a:rPr>
                        <a:t>1</a:t>
                      </a:r>
                      <a:endParaRPr lang="en-GB" sz="14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Children through FDGs</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22</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32010464"/>
                  </a:ext>
                </a:extLst>
              </a:tr>
              <a:tr h="236732">
                <a:tc>
                  <a:txBody>
                    <a:bodyPr/>
                    <a:lstStyle/>
                    <a:p>
                      <a:pPr algn="just">
                        <a:lnSpc>
                          <a:spcPct val="150000"/>
                        </a:lnSpc>
                      </a:pPr>
                      <a:r>
                        <a:rPr lang="en-US" sz="1400" b="0" dirty="0">
                          <a:effectLst/>
                        </a:rPr>
                        <a:t>2</a:t>
                      </a:r>
                      <a:endParaRPr lang="en-GB" sz="14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Youth, Parents, mentors and teachers through FDGs</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27</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41315615"/>
                  </a:ext>
                </a:extLst>
              </a:tr>
              <a:tr h="236732">
                <a:tc>
                  <a:txBody>
                    <a:bodyPr/>
                    <a:lstStyle/>
                    <a:p>
                      <a:pPr algn="just">
                        <a:lnSpc>
                          <a:spcPct val="150000"/>
                        </a:lnSpc>
                      </a:pPr>
                      <a:r>
                        <a:rPr lang="en-US" sz="1400" b="0" dirty="0">
                          <a:effectLst/>
                        </a:rPr>
                        <a:t>3</a:t>
                      </a:r>
                      <a:endParaRPr lang="en-GB" sz="14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DLG officials through key informant interviews</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11</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152854937"/>
                  </a:ext>
                </a:extLst>
              </a:tr>
              <a:tr h="236732">
                <a:tc>
                  <a:txBody>
                    <a:bodyPr/>
                    <a:lstStyle/>
                    <a:p>
                      <a:pPr algn="just">
                        <a:lnSpc>
                          <a:spcPct val="150000"/>
                        </a:lnSpc>
                      </a:pPr>
                      <a:r>
                        <a:rPr lang="en-US" sz="1400" b="0" dirty="0">
                          <a:effectLst/>
                        </a:rPr>
                        <a:t>4</a:t>
                      </a:r>
                      <a:endParaRPr lang="en-GB" sz="14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CSO’s through key informant interviews</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29</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32852718"/>
                  </a:ext>
                </a:extLst>
              </a:tr>
              <a:tr h="489490">
                <a:tc>
                  <a:txBody>
                    <a:bodyPr/>
                    <a:lstStyle/>
                    <a:p>
                      <a:pPr algn="just">
                        <a:lnSpc>
                          <a:spcPct val="150000"/>
                        </a:lnSpc>
                      </a:pPr>
                      <a:r>
                        <a:rPr lang="en-US" sz="1400" b="0" dirty="0">
                          <a:effectLst/>
                        </a:rPr>
                        <a:t>5</a:t>
                      </a:r>
                      <a:endParaRPr lang="en-GB" sz="14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00000"/>
                        </a:lnSpc>
                      </a:pPr>
                      <a:r>
                        <a:rPr lang="en-US" sz="1400" dirty="0">
                          <a:effectLst/>
                        </a:rPr>
                        <a:t>Artisanal and Large mining associations through key informant interviews and observations</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14</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03621447"/>
                  </a:ext>
                </a:extLst>
              </a:tr>
              <a:tr h="236732">
                <a:tc>
                  <a:txBody>
                    <a:bodyPr/>
                    <a:lstStyle/>
                    <a:p>
                      <a:pPr algn="just">
                        <a:lnSpc>
                          <a:spcPct val="150000"/>
                        </a:lnSpc>
                      </a:pPr>
                      <a:r>
                        <a:rPr lang="en-US" sz="1400" b="0" dirty="0">
                          <a:effectLst/>
                        </a:rPr>
                        <a:t>6</a:t>
                      </a:r>
                      <a:endParaRPr lang="en-GB" sz="14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MDAs through key informant interviews</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1</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534712586"/>
                  </a:ext>
                </a:extLst>
              </a:tr>
              <a:tr h="489490">
                <a:tc>
                  <a:txBody>
                    <a:bodyPr/>
                    <a:lstStyle/>
                    <a:p>
                      <a:pPr algn="just">
                        <a:lnSpc>
                          <a:spcPct val="150000"/>
                        </a:lnSpc>
                      </a:pPr>
                      <a:r>
                        <a:rPr lang="en-US" sz="1400" b="0" dirty="0">
                          <a:effectLst/>
                        </a:rPr>
                        <a:t>7</a:t>
                      </a:r>
                      <a:endParaRPr lang="en-GB" sz="14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00000"/>
                        </a:lnSpc>
                      </a:pPr>
                      <a:r>
                        <a:rPr lang="en-US" sz="1400" dirty="0">
                          <a:effectLst/>
                        </a:rPr>
                        <a:t>National business/mining associations through key informant interviews</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5</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157533500"/>
                  </a:ext>
                </a:extLst>
              </a:tr>
              <a:tr h="236732">
                <a:tc>
                  <a:txBody>
                    <a:bodyPr/>
                    <a:lstStyle/>
                    <a:p>
                      <a:pPr algn="just">
                        <a:lnSpc>
                          <a:spcPct val="150000"/>
                        </a:lnSpc>
                      </a:pPr>
                      <a:r>
                        <a:rPr lang="en-US" sz="1400" b="0" dirty="0">
                          <a:effectLst/>
                        </a:rPr>
                        <a:t>8</a:t>
                      </a:r>
                      <a:endParaRPr lang="en-GB" sz="14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ASM and LGSM sites observed</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5</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356166387"/>
                  </a:ext>
                </a:extLst>
              </a:tr>
              <a:tr h="236732">
                <a:tc>
                  <a:txBody>
                    <a:bodyPr/>
                    <a:lstStyle/>
                    <a:p>
                      <a:pPr algn="just">
                        <a:lnSpc>
                          <a:spcPct val="150000"/>
                        </a:lnSpc>
                      </a:pPr>
                      <a:r>
                        <a:rPr lang="en-US" sz="1400" b="0" dirty="0">
                          <a:effectLst/>
                        </a:rPr>
                        <a:t>9</a:t>
                      </a:r>
                      <a:endParaRPr lang="en-GB" sz="14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00000"/>
                        </a:lnSpc>
                      </a:pPr>
                      <a:r>
                        <a:rPr lang="en-US" sz="1400" dirty="0">
                          <a:effectLst/>
                        </a:rPr>
                        <a:t>Funding and technical partners through key informant interviews</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400" dirty="0">
                          <a:effectLst/>
                        </a:rPr>
                        <a:t>9</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594281003"/>
                  </a:ext>
                </a:extLst>
              </a:tr>
              <a:tr h="236732">
                <a:tc gridSpan="2">
                  <a:txBody>
                    <a:bodyPr/>
                    <a:lstStyle/>
                    <a:p>
                      <a:pPr algn="just">
                        <a:lnSpc>
                          <a:spcPct val="150000"/>
                        </a:lnSpc>
                      </a:pPr>
                      <a:r>
                        <a:rPr lang="en-US" sz="1400" dirty="0">
                          <a:effectLst/>
                        </a:rPr>
                        <a:t>Total</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GB"/>
                    </a:p>
                  </a:txBody>
                  <a:tcPr/>
                </a:tc>
                <a:tc>
                  <a:txBody>
                    <a:bodyPr/>
                    <a:lstStyle/>
                    <a:p>
                      <a:pPr algn="just">
                        <a:lnSpc>
                          <a:spcPct val="150000"/>
                        </a:lnSpc>
                      </a:pPr>
                      <a:r>
                        <a:rPr lang="en-US" sz="1400" dirty="0">
                          <a:effectLst/>
                        </a:rPr>
                        <a:t>123</a:t>
                      </a:r>
                      <a:endParaRPr lang="en-GB"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24021080"/>
                  </a:ext>
                </a:extLst>
              </a:tr>
            </a:tbl>
          </a:graphicData>
        </a:graphic>
      </p:graphicFrame>
    </p:spTree>
    <p:extLst>
      <p:ext uri="{BB962C8B-B14F-4D97-AF65-F5344CB8AC3E}">
        <p14:creationId xmlns:p14="http://schemas.microsoft.com/office/powerpoint/2010/main" val="986096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45D7AF-372B-444B-9140-D1CD5736A3CC}"/>
              </a:ext>
            </a:extLst>
          </p:cNvPr>
          <p:cNvSpPr>
            <a:spLocks noGrp="1"/>
          </p:cNvSpPr>
          <p:nvPr>
            <p:ph type="title"/>
          </p:nvPr>
        </p:nvSpPr>
        <p:spPr/>
        <p:txBody>
          <a:bodyPr/>
          <a:lstStyle/>
          <a:p>
            <a:r>
              <a:rPr lang="en-GB" dirty="0"/>
              <a:t>Key Findings</a:t>
            </a:r>
          </a:p>
        </p:txBody>
      </p:sp>
      <p:sp>
        <p:nvSpPr>
          <p:cNvPr id="2" name="Text Placeholder 1">
            <a:extLst>
              <a:ext uri="{FF2B5EF4-FFF2-40B4-BE49-F238E27FC236}">
                <a16:creationId xmlns:a16="http://schemas.microsoft.com/office/drawing/2014/main" id="{AD12E83B-A251-444E-A509-D03736A5F43A}"/>
              </a:ext>
            </a:extLst>
          </p:cNvPr>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4070639461"/>
      </p:ext>
    </p:extLst>
  </p:cSld>
  <p:clrMapOvr>
    <a:masterClrMapping/>
  </p:clrMapOvr>
</p:sld>
</file>

<file path=ppt/theme/theme1.xml><?xml version="1.0" encoding="utf-8"?>
<a:theme xmlns:a="http://schemas.openxmlformats.org/drawingml/2006/main" name="Office Theme">
  <a:themeElements>
    <a:clrScheme name="Benutzerdefiniert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2D2"/>
      </a:hlink>
      <a:folHlink>
        <a:srgbClr val="0092D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outerShdw blurRad="127000" dist="38100" dir="5400000" algn="ctr" rotWithShape="0">
            <a:prstClr val="black">
              <a:alpha val="25000"/>
            </a:prstClr>
          </a:outerShdw>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63BE0BD9084B458D9DE1F924562201" ma:contentTypeVersion="7" ma:contentTypeDescription="Create a new document." ma:contentTypeScope="" ma:versionID="7be75ff4a92cbae72393a737f4a31ce8">
  <xsd:schema xmlns:xsd="http://www.w3.org/2001/XMLSchema" xmlns:xs="http://www.w3.org/2001/XMLSchema" xmlns:p="http://schemas.microsoft.com/office/2006/metadata/properties" xmlns:ns2="47a56539-840a-4140-9a72-17844ff65395" targetNamespace="http://schemas.microsoft.com/office/2006/metadata/properties" ma:root="true" ma:fieldsID="cce047b73f157d944f60b778c6538416" ns2:_="">
    <xsd:import namespace="47a56539-840a-4140-9a72-17844ff653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a56539-840a-4140-9a72-17844ff653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573E24-779F-4515-9EF6-2D3AA56DE4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a56539-840a-4140-9a72-17844ff653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EE1693-CA55-4CF8-93B0-F09270AF26A4}">
  <ds:schemaRefs>
    <ds:schemaRef ds:uri="http://schemas.microsoft.com/sharepoint/v3/contenttype/forms"/>
  </ds:schemaRefs>
</ds:datastoreItem>
</file>

<file path=customXml/itemProps3.xml><?xml version="1.0" encoding="utf-8"?>
<ds:datastoreItem xmlns:ds="http://schemas.openxmlformats.org/officeDocument/2006/customXml" ds:itemID="{36B269C2-4CA2-4269-B79A-C7B1831E4C17}">
  <ds:schemaRefs>
    <ds:schemaRef ds:uri="47a56539-840a-4140-9a72-17844ff65395"/>
    <ds:schemaRef ds:uri="http://schemas.microsoft.com/office/2006/metadata/properties"/>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4977</TotalTime>
  <Words>5207</Words>
  <Application>Microsoft Office PowerPoint</Application>
  <PresentationFormat>Widescreen</PresentationFormat>
  <Paragraphs>695</Paragraphs>
  <Slides>64</Slides>
  <Notes>27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64</vt:i4>
      </vt:variant>
    </vt:vector>
  </HeadingPairs>
  <TitlesOfParts>
    <vt:vector size="81" baseType="lpstr">
      <vt:lpstr>MS PGothic</vt:lpstr>
      <vt:lpstr>Arial</vt:lpstr>
      <vt:lpstr>Brush Script</vt:lpstr>
      <vt:lpstr>Calibri</vt:lpstr>
      <vt:lpstr>Cambria</vt:lpstr>
      <vt:lpstr>Corsiva</vt:lpstr>
      <vt:lpstr>Kasuki</vt:lpstr>
      <vt:lpstr>Lato</vt:lpstr>
      <vt:lpstr>Monotype Corsiva</vt:lpstr>
      <vt:lpstr>Noto Sans Symbols</vt:lpstr>
      <vt:lpstr>Open Sans Light</vt:lpstr>
      <vt:lpstr>Segoe UI</vt:lpstr>
      <vt:lpstr>Symbol</vt:lpstr>
      <vt:lpstr>Times New Roman</vt:lpstr>
      <vt:lpstr>Wingdings</vt:lpstr>
      <vt:lpstr>Wingdings 3</vt:lpstr>
      <vt:lpstr>Office Theme</vt:lpstr>
      <vt:lpstr>Are Children  your business?</vt:lpstr>
      <vt:lpstr>PowerPoint Presentation</vt:lpstr>
      <vt:lpstr>KEY FINDINGS: FRAMING OF CHILD LABOUR ISSUES IN THE FORMAL AND INFORMAL GOLD MINING SECTORS OF BUSIA, MOROTO AND NAKAPIRIPIRT DISTRICTS</vt:lpstr>
      <vt:lpstr>PowerPoint Presentation</vt:lpstr>
      <vt:lpstr>Work: No Child’s Business (WNCB) Program  Collaborative Initiative to Eradicate Child Labour</vt:lpstr>
      <vt:lpstr>PowerPoint Presentation</vt:lpstr>
      <vt:lpstr>PowerPoint Presentation</vt:lpstr>
      <vt:lpstr>Scope of study</vt:lpstr>
      <vt:lpstr>Key Findings</vt:lpstr>
      <vt:lpstr>Varied Awareness levels of child labour</vt:lpstr>
      <vt:lpstr>Causes of child labour      …[1/2]</vt:lpstr>
      <vt:lpstr>Causes of child labour      …[2/2]</vt:lpstr>
      <vt:lpstr>Consequences of child labour …[1/2]</vt:lpstr>
      <vt:lpstr>Consequences of child labour …[2/2]</vt:lpstr>
      <vt:lpstr>Challenges faced in addressing child labour</vt:lpstr>
      <vt:lpstr>Children in the Gold value chain</vt:lpstr>
      <vt:lpstr>Gold market Roadmap   […1/2]</vt:lpstr>
      <vt:lpstr>Gold market Roadmap   […2/2]</vt:lpstr>
      <vt:lpstr>PUBLIC SECTOR Interventions against child labour  </vt:lpstr>
      <vt:lpstr>Private sector initiatives against child labour</vt:lpstr>
      <vt:lpstr>Global interventions to combat child labour</vt:lpstr>
      <vt:lpstr>CASE STUDY EXAMPLES     […1/3]</vt:lpstr>
      <vt:lpstr>CASE STUDY EXAMPLES     […2/3]</vt:lpstr>
      <vt:lpstr>CASE STUDY EXAMPLES     […3/3]</vt:lpstr>
      <vt:lpstr>Key stakeholders</vt:lpstr>
      <vt:lpstr>Government ministries, departments and agencies Enact and enforce laws to protect children | Legal framework represents political will and resources for child labour eradication programs […1/3] </vt:lpstr>
      <vt:lpstr>Government ministries, departments and agencies Enact and enforce laws to protect children | Legal framework represents political will and resources for child labour eradication programs […2/3] </vt:lpstr>
      <vt:lpstr>Government ministries, departments and agencies Enact and enforce laws to protect children | Legal framework represents political will and resources for child labour eradication programs […3/3] </vt:lpstr>
      <vt:lpstr>Civil society organizations Direct focus on children and youth | Provide support, services to affected children and families, advocate for child rights, raise awareness</vt:lpstr>
      <vt:lpstr>TECHNICAL FUNDING PARTNERS Contribute expertise and resources to protect children and improve working conditions | Collaborative efforts to prevent and eliminate child labour in the gold mining sector […1/2] </vt:lpstr>
      <vt:lpstr>TECHNICAL FUNDING PARTNERS Contribute expertise and resources to protect children and improve working conditions | Collaborative efforts to prevent and eliminate child labour in the gold mining sector […2/2] </vt:lpstr>
      <vt:lpstr>Employers and business associations Employers and business associations are pivotal in ensuring child labour-free supply chains and promoting safe work environments </vt:lpstr>
      <vt:lpstr>Community leaders and influencers Have the power to change attitudes and behaviours toward child labour by promoting education, raising awareness, and advocating for children's rights […1/2] </vt:lpstr>
      <vt:lpstr>Community leaders and influencers Have the power to change attitudes and behaviours toward child labour by promoting education, raising awareness, and advocating for children's rights […2/2] </vt:lpstr>
      <vt:lpstr>Informal Sector discussions</vt:lpstr>
      <vt:lpstr>Emerging Issues from the discussion</vt:lpstr>
      <vt:lpstr>PowerPoint Presentation</vt:lpstr>
      <vt:lpstr>CHILD RIGHTS LENS  </vt:lpstr>
      <vt:lpstr>PowerPoint Presentation</vt:lpstr>
      <vt:lpstr>PowerPoint Presentation</vt:lpstr>
      <vt:lpstr>PowerPoint Presentation</vt:lpstr>
      <vt:lpstr>PowerPoint Presentation</vt:lpstr>
      <vt:lpstr>PowerPoint Presentation</vt:lpstr>
      <vt:lpstr>PowerPoint Presentation</vt:lpstr>
      <vt:lpstr>CRBP kiosks</vt:lpstr>
      <vt:lpstr>PowerPoint Presentation</vt:lpstr>
      <vt:lpstr>Lunch break</vt:lpstr>
      <vt:lpstr>PowerPoint Presentation</vt:lpstr>
      <vt:lpstr>ASSESS PRIVATE SECTOR IMPACTS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CASE FOR busia/ karamoja</vt:lpstr>
      <vt:lpstr>1. ISSUES IDENTIFICATION 2. ACTION PLANNING 3. Stakeholder endorsement</vt:lpstr>
      <vt:lpstr>STAKEHOLDER ANALYSIS Group Three – Policy makers</vt:lpstr>
      <vt:lpstr>PowerPoint Presentation</vt:lpstr>
    </vt:vector>
  </TitlesOfParts>
  <Company>U.N.I.C.E.F.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Designer1</dc:creator>
  <cp:lastModifiedBy>Tanja Brok</cp:lastModifiedBy>
  <cp:revision>1402</cp:revision>
  <cp:lastPrinted>2015-05-07T10:42:59Z</cp:lastPrinted>
  <dcterms:created xsi:type="dcterms:W3CDTF">2011-11-08T18:38:47Z</dcterms:created>
  <dcterms:modified xsi:type="dcterms:W3CDTF">2024-05-27T09:12:49Z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0x0101003463BE0BD9084B458D9DE1F924562201</vt:lpwstr>
  </property>
</Properties>
</file>